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96" r:id="rId7"/>
    <p:sldId id="262" r:id="rId8"/>
    <p:sldId id="297" r:id="rId9"/>
    <p:sldId id="264" r:id="rId10"/>
    <p:sldId id="265" r:id="rId11"/>
    <p:sldId id="266" r:id="rId12"/>
    <p:sldId id="267" r:id="rId13"/>
    <p:sldId id="268" r:id="rId14"/>
    <p:sldId id="295" r:id="rId15"/>
    <p:sldId id="270" r:id="rId16"/>
    <p:sldId id="283" r:id="rId17"/>
    <p:sldId id="269" r:id="rId18"/>
    <p:sldId id="276" r:id="rId19"/>
    <p:sldId id="286" r:id="rId20"/>
    <p:sldId id="285" r:id="rId21"/>
    <p:sldId id="293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PvZRQKi1SnqjK+ReRCjl4P1Uw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7ED714-346E-44DA-B093-4767A2F7BBAE}">
  <a:tblStyle styleId="{7F7ED714-346E-44DA-B093-4767A2F7BB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59101B-49DF-46F6-9A3F-AC4D68CC056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2" y="102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4d02309a1_1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54d02309a1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5917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4d02309a1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54d02309a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616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4d02309a1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254d02309a1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4d02309a1_1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254d02309a1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4d02309a1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254d02309a1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884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4d02309a1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54d02309a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20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983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 txBox="1"/>
          <p:nvPr/>
        </p:nvSpPr>
        <p:spPr>
          <a:xfrm>
            <a:off x="6708068" y="4149070"/>
            <a:ext cx="51585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en-US" alt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조 </a:t>
            </a:r>
            <a:endParaRPr sz="24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이재경</a:t>
            </a:r>
            <a:r>
              <a:rPr lang="en-US" altLang="ko-KR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1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장민영</a:t>
            </a:r>
            <a:r>
              <a:rPr lang="en-US" altLang="ko-KR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1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최원빈</a:t>
            </a:r>
            <a:r>
              <a:rPr lang="en-US" altLang="ko-KR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이유진</a:t>
            </a:r>
            <a:r>
              <a:rPr lang="en-US" altLang="ko-KR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이수빈</a:t>
            </a:r>
            <a:endParaRPr sz="2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39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서울기술교육센터</a:t>
            </a: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/>
          <p:nvPr/>
        </p:nvSpPr>
        <p:spPr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" descr="EMB0000378c3f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728742" y="2367345"/>
            <a:ext cx="1119990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AVR </a:t>
            </a:r>
            <a:r>
              <a:rPr lang="ko-KR" altLang="en-US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활용 세탁기</a:t>
            </a:r>
            <a:endParaRPr dirty="0"/>
          </a:p>
        </p:txBody>
      </p:sp>
      <p:sp>
        <p:nvSpPr>
          <p:cNvPr id="30" name="Google Shape;30;p1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K-Digital </a:t>
            </a:r>
            <a:r>
              <a:rPr lang="ko-KR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 cap="flat" cmpd="sng">
            <a:solidFill>
              <a:srgbClr val="939597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5" name="Google Shape;145;p9"/>
          <p:cNvGraphicFramePr/>
          <p:nvPr>
            <p:extLst>
              <p:ext uri="{D42A27DB-BD31-4B8C-83A1-F6EECF244321}">
                <p14:modId xmlns:p14="http://schemas.microsoft.com/office/powerpoint/2010/main" val="2949106294"/>
              </p:ext>
            </p:extLst>
          </p:nvPr>
        </p:nvGraphicFramePr>
        <p:xfrm>
          <a:off x="1011101" y="1715374"/>
          <a:ext cx="10153125" cy="4630997"/>
        </p:xfrm>
        <a:graphic>
          <a:graphicData uri="http://schemas.openxmlformats.org/drawingml/2006/table">
            <a:tbl>
              <a:tblPr firstRow="1" bandRow="1">
                <a:noFill/>
                <a:tableStyleId>{1359101B-49DF-46F6-9A3F-AC4D68CC0563}</a:tableStyleId>
              </a:tblPr>
              <a:tblGrid>
                <a:gridCol w="177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3A3838"/>
                          </a:solidFill>
                        </a:rPr>
                        <a:t>구분</a:t>
                      </a: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3A3838"/>
                          </a:solidFill>
                        </a:rPr>
                        <a:t>활동</a:t>
                      </a: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3A3838"/>
                          </a:solidFill>
                        </a:rPr>
                        <a:t>비고</a:t>
                      </a: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사전 기획</a:t>
                      </a:r>
                      <a:endParaRPr sz="1500" b="1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</a:t>
                      </a:r>
                      <a:r>
                        <a:rPr lang="ko-KR" sz="1500" b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ko-KR" altLang="en-US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프로젝트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기획</a:t>
                      </a:r>
                      <a:endParaRPr sz="1500" i="1" u="none" strike="noStrike" cap="none" dirty="0">
                        <a:solidFill>
                          <a:srgbClr val="3A3838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</a:t>
                      </a:r>
                      <a:r>
                        <a:rPr lang="ko-KR" sz="1500" b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ko-KR" altLang="en-US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조원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별 파트 분배 및 기획서 작성</a:t>
                      </a: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기초 </a:t>
                      </a:r>
                      <a:r>
                        <a:rPr lang="ko-KR" sz="1500" i="1" u="none" strike="noStrike" cap="none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셋팅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및 테스트</a:t>
                      </a:r>
                      <a:endParaRPr dirty="0"/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</a:t>
                      </a:r>
                      <a:r>
                        <a:rPr lang="ko-KR" sz="1500" b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altLang="ko-KR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ATmega128a</a:t>
                      </a:r>
                      <a:r>
                        <a:rPr lang="en-US" altLang="ko-KR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및 각종 부품 회로 결선</a:t>
                      </a:r>
                      <a:endParaRPr lang="en-US" altLang="ko-KR" sz="1500" b="0" i="1" u="none" strike="noStrike" cap="none" dirty="0">
                        <a:solidFill>
                          <a:srgbClr val="3A3838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 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스위치 모드 설정 및 </a:t>
                      </a:r>
                      <a:r>
                        <a:rPr lang="en-US" altLang="ko-KR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dc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모터 회전 구현</a:t>
                      </a:r>
                      <a:endParaRPr b="0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핵심 기능 구현</a:t>
                      </a:r>
                      <a:endParaRPr dirty="0"/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 </a:t>
                      </a:r>
                      <a:r>
                        <a:rPr lang="ko-KR" altLang="en-US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타이머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코드를 통한 일시정지 기능 </a:t>
                      </a:r>
                      <a:r>
                        <a:rPr lang="ko-KR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구현</a:t>
                      </a: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</a:t>
                      </a:r>
                      <a:r>
                        <a:rPr lang="en-US" alt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ko-KR" altLang="en-US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초음파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센서</a:t>
                      </a:r>
                      <a:r>
                        <a:rPr lang="en-US" altLang="ko-KR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, </a:t>
                      </a:r>
                      <a:r>
                        <a:rPr lang="ko-KR" altLang="en-US" sz="1500" b="0" i="1" u="none" strike="noStrike" cap="none" baseline="0" dirty="0" err="1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부저를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연결하여 기타 기능 </a:t>
                      </a:r>
                      <a:r>
                        <a:rPr lang="ko-KR" altLang="en-US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구현</a:t>
                      </a:r>
                      <a:endParaRPr b="0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7620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중간 시스템 통합</a:t>
                      </a:r>
                      <a:endParaRPr sz="1500" b="1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</a:t>
                      </a:r>
                      <a:r>
                        <a:rPr lang="en-US" altLang="ko-KR" sz="1500" b="1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각 부품 별 회로 통합</a:t>
                      </a:r>
                      <a:endParaRPr b="0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</a:t>
                      </a:r>
                      <a:r>
                        <a:rPr lang="en-US" altLang="ko-KR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타이머 코드를 분할하여 모터를 비롯한 다른 회로를 통합</a:t>
                      </a:r>
                      <a:endParaRPr b="0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7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 통합 및 검증</a:t>
                      </a:r>
                      <a:endParaRPr sz="1500" b="1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</a:t>
                      </a:r>
                      <a:r>
                        <a:rPr lang="en-US" altLang="ko-KR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최종 </a:t>
                      </a:r>
                      <a:r>
                        <a:rPr lang="ko-KR" altLang="en-US" sz="1500" b="0" i="1" u="none" strike="noStrike" cap="none" baseline="0" dirty="0" err="1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프로토타입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 제작</a:t>
                      </a: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▶ </a:t>
                      </a:r>
                      <a:r>
                        <a:rPr lang="ko-KR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최종</a:t>
                      </a:r>
                      <a:r>
                        <a:rPr lang="en-US" altLang="ko-KR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500" b="0" i="1" u="none" strike="noStrike" cap="none" baseline="0" dirty="0" err="1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프로토타입</a:t>
                      </a:r>
                      <a:r>
                        <a:rPr lang="ko-KR" sz="15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 검증</a:t>
                      </a:r>
                      <a:r>
                        <a:rPr lang="ko-KR" altLang="en-US" sz="1500" b="0" i="1" u="none" strike="noStrike" cap="none" baseline="0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 및 오류 제거</a:t>
                      </a:r>
                      <a:endParaRPr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7" name="Google Shape;147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49" name="Google Shape;149;p9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0" name="Google Shape;1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2;p7">
            <a:extLst>
              <a:ext uri="{FF2B5EF4-FFF2-40B4-BE49-F238E27FC236}">
                <a16:creationId xmlns:a16="http://schemas.microsoft.com/office/drawing/2014/main" id="{804B6F2D-823B-4AB6-9F20-87A476D25222}"/>
              </a:ext>
            </a:extLst>
          </p:cNvPr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11" name="Google Shape;113;p7">
            <a:extLst>
              <a:ext uri="{FF2B5EF4-FFF2-40B4-BE49-F238E27FC236}">
                <a16:creationId xmlns:a16="http://schemas.microsoft.com/office/drawing/2014/main" id="{F5645C45-7431-4BF5-912A-358F4CAFEEA4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세부 계획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4d02309a1_1_136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54d02309a1_1_136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g254d02309a1_1_136"/>
          <p:cNvCxnSpPr/>
          <p:nvPr/>
        </p:nvCxnSpPr>
        <p:spPr>
          <a:xfrm>
            <a:off x="5375920" y="790307"/>
            <a:ext cx="651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g254d02309a1_1_136"/>
          <p:cNvSpPr txBox="1"/>
          <p:nvPr/>
        </p:nvSpPr>
        <p:spPr>
          <a:xfrm>
            <a:off x="1164392" y="313361"/>
            <a:ext cx="387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sz="2400">
                <a:solidFill>
                  <a:srgbClr val="3F3F3F"/>
                </a:solidFill>
              </a:rPr>
              <a:t>수행 절차 및 방법</a:t>
            </a:r>
            <a:endParaRPr/>
          </a:p>
        </p:txBody>
      </p:sp>
      <p:sp>
        <p:nvSpPr>
          <p:cNvPr id="159" name="Google Shape;159;g254d02309a1_1_136"/>
          <p:cNvSpPr txBox="1"/>
          <p:nvPr/>
        </p:nvSpPr>
        <p:spPr>
          <a:xfrm>
            <a:off x="645934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60" name="Google Shape;160;g254d02309a1_1_136"/>
          <p:cNvSpPr txBox="1"/>
          <p:nvPr/>
        </p:nvSpPr>
        <p:spPr>
          <a:xfrm>
            <a:off x="1144591" y="1192822"/>
            <a:ext cx="102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 기간 별 계획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1" name="Google Shape;161;g254d02309a1_1_136"/>
          <p:cNvGraphicFramePr/>
          <p:nvPr>
            <p:extLst>
              <p:ext uri="{D42A27DB-BD31-4B8C-83A1-F6EECF244321}">
                <p14:modId xmlns:p14="http://schemas.microsoft.com/office/powerpoint/2010/main" val="380525337"/>
              </p:ext>
            </p:extLst>
          </p:nvPr>
        </p:nvGraphicFramePr>
        <p:xfrm>
          <a:off x="1011101" y="2181904"/>
          <a:ext cx="10153125" cy="2548468"/>
        </p:xfrm>
        <a:graphic>
          <a:graphicData uri="http://schemas.openxmlformats.org/drawingml/2006/table">
            <a:tbl>
              <a:tblPr firstRow="1" bandRow="1">
                <a:noFill/>
                <a:tableStyleId>{1359101B-49DF-46F6-9A3F-AC4D68CC0563}</a:tableStyleId>
              </a:tblPr>
              <a:tblGrid>
                <a:gridCol w="534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8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dirty="0">
                          <a:solidFill>
                            <a:srgbClr val="3A3838"/>
                          </a:solidFill>
                        </a:rPr>
                        <a:t>세부 계획</a:t>
                      </a:r>
                      <a:endParaRPr sz="1500" b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기간</a:t>
                      </a:r>
                      <a:endParaRPr sz="1500" b="1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500" b="0" i="0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S/W</a:t>
                      </a:r>
                      <a:r>
                        <a:rPr lang="ko-KR" altLang="en-US" sz="1500" b="0" i="0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코드</a:t>
                      </a:r>
                      <a:r>
                        <a:rPr lang="ko-KR" altLang="en-US" sz="1500" b="0" i="0" u="none" strike="noStrike" cap="none" baseline="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파트 별 제작</a:t>
                      </a:r>
                      <a:endParaRPr sz="1500" b="0" i="0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r>
                        <a:rPr 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~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</a:t>
                      </a:r>
                      <a:r>
                        <a:rPr 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endParaRPr sz="1500" i="1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998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500" dirty="0">
                          <a:latin typeface="Malgun Gothic"/>
                          <a:ea typeface="Malgun Gothic"/>
                          <a:sym typeface="Malgun Gothic"/>
                        </a:rPr>
                        <a:t>S/W</a:t>
                      </a:r>
                      <a:r>
                        <a:rPr lang="en-US" altLang="ko-KR" sz="1500" baseline="0" dirty="0"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500" dirty="0">
                          <a:latin typeface="Malgun Gothic"/>
                          <a:ea typeface="Malgun Gothic"/>
                          <a:sym typeface="Malgun Gothic"/>
                        </a:rPr>
                        <a:t>코드</a:t>
                      </a:r>
                      <a:r>
                        <a:rPr lang="ko-KR" altLang="en-US" sz="1500" baseline="0" dirty="0">
                          <a:latin typeface="Malgun Gothic"/>
                          <a:ea typeface="Malgun Gothic"/>
                          <a:sym typeface="Malgun Gothic"/>
                        </a:rPr>
                        <a:t> 완성</a:t>
                      </a:r>
                      <a:endParaRPr dirty="0"/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01/17</a:t>
                      </a:r>
                      <a:r>
                        <a:rPr 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500" dirty="0">
                          <a:latin typeface="Malgun Gothic"/>
                          <a:ea typeface="Malgun Gothic"/>
                          <a:sym typeface="Malgun Gothic"/>
                        </a:rPr>
                        <a:t>회로도 제작 및</a:t>
                      </a:r>
                      <a:r>
                        <a:rPr lang="ko-KR" altLang="en-US" sz="1500" baseline="0" dirty="0"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500" baseline="0" dirty="0" err="1">
                          <a:latin typeface="Malgun Gothic"/>
                          <a:ea typeface="Malgun Gothic"/>
                          <a:sym typeface="Malgun Gothic"/>
                        </a:rPr>
                        <a:t>프로토타입</a:t>
                      </a:r>
                      <a:r>
                        <a:rPr lang="ko-KR" altLang="en-US" sz="1500" baseline="0" dirty="0">
                          <a:latin typeface="Malgun Gothic"/>
                          <a:ea typeface="Malgun Gothic"/>
                          <a:sym typeface="Malgun Gothic"/>
                        </a:rPr>
                        <a:t> 제작</a:t>
                      </a:r>
                      <a:endParaRPr dirty="0"/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01/17 ~</a:t>
                      </a:r>
                      <a:r>
                        <a:rPr lang="en-US" altLang="ko-KR" sz="1500" baseline="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01/18</a:t>
                      </a:r>
                      <a:endParaRPr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500" b="0" i="0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H/W </a:t>
                      </a:r>
                      <a:r>
                        <a:rPr lang="ko-KR" altLang="en-US" sz="1500" b="0" i="0" u="none" strike="noStrike" cap="none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프로토타입</a:t>
                      </a:r>
                      <a:r>
                        <a:rPr lang="ko-KR" altLang="en-US" sz="1500" b="0" i="0" u="none" strike="noStrike" cap="none" baseline="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테스트</a:t>
                      </a:r>
                      <a:r>
                        <a:rPr lang="en-US" altLang="ko-KR" sz="1500" b="0" i="0" u="none" strike="noStrike" cap="none" baseline="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500" b="0" i="0" u="none" strike="noStrike" cap="none" baseline="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및 검증 </a:t>
                      </a:r>
                      <a:r>
                        <a:rPr lang="en-US" altLang="ko-KR" sz="1500" b="0" i="0" u="none" strike="noStrike" cap="none" baseline="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1500" b="0" i="0" u="none" strike="noStrike" cap="none" baseline="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최적화</a:t>
                      </a:r>
                      <a:endParaRPr sz="1500" b="0" i="0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</a:t>
                      </a:r>
                      <a:r>
                        <a:rPr 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</a:t>
                      </a:r>
                      <a:endParaRPr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8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개발 기간</a:t>
                      </a:r>
                      <a:endParaRPr sz="1500" b="1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altLang="ko-KR" sz="1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en-US" altLang="ko-KR" sz="15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 </a:t>
                      </a:r>
                      <a:r>
                        <a:rPr lang="ko-KR" sz="1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~ 0</a:t>
                      </a:r>
                      <a:r>
                        <a:rPr lang="en-US" altLang="ko-KR" sz="1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</a:t>
                      </a:r>
                      <a:endParaRPr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62" name="Google Shape;162;g254d02309a1_1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/>
          <p:nvPr/>
        </p:nvSpPr>
        <p:spPr>
          <a:xfrm>
            <a:off x="198842" y="19787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1156215" y="1104856"/>
            <a:ext cx="10390684" cy="4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주요 특징 및 핵심 기술 1</a:t>
            </a:r>
            <a:endParaRPr dirty="0"/>
          </a:p>
        </p:txBody>
      </p:sp>
      <p:sp>
        <p:nvSpPr>
          <p:cNvPr id="169" name="Google Shape;169;p10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70" name="Google Shape;170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72" name="Google Shape;172;p10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4" name="Google Shape;174;p10"/>
          <p:cNvSpPr/>
          <p:nvPr/>
        </p:nvSpPr>
        <p:spPr>
          <a:xfrm>
            <a:off x="659396" y="1775050"/>
            <a:ext cx="275131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여닫이 문 거리 인식</a:t>
            </a:r>
            <a:endParaRPr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Char char="•"/>
            </a:pPr>
            <a:r>
              <a:rPr lang="ko-KR" altLang="en-US" sz="1600" b="1" dirty="0"/>
              <a:t>초음파 센서</a:t>
            </a:r>
            <a:endParaRPr lang="en-US" altLang="ko-KR" sz="1600" b="1" dirty="0"/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Char char="•"/>
            </a:pPr>
            <a:r>
              <a:rPr lang="ko-KR" altLang="en-US" sz="1600" b="1" dirty="0"/>
              <a:t>타이머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카운터 </a:t>
            </a:r>
            <a:r>
              <a:rPr lang="en-US" altLang="ko-KR" sz="1600" b="1" dirty="0"/>
              <a:t>1</a:t>
            </a: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Char char="•"/>
            </a:pPr>
            <a:endParaRPr lang="en-US" altLang="ko-KR" sz="1600" b="1" dirty="0"/>
          </a:p>
          <a:p>
            <a:pPr marL="12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b="1" dirty="0"/>
              <a:t>- </a:t>
            </a:r>
            <a:r>
              <a:rPr lang="ko-KR" altLang="en-US" sz="1600" b="1" dirty="0"/>
              <a:t>일정 거리 안으로 들어와야 전원이 켜진다</a:t>
            </a:r>
            <a:r>
              <a:rPr lang="en-US" altLang="ko-KR" sz="1600" b="1" dirty="0"/>
              <a:t>.</a:t>
            </a:r>
            <a:endParaRPr sz="1600" b="1" dirty="0"/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Char char="•"/>
            </a:pPr>
            <a:endParaRPr sz="1600" b="1" dirty="0"/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Char char="•"/>
            </a:pPr>
            <a:endParaRPr sz="1600" b="1" dirty="0"/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Char char="•"/>
            </a:pPr>
            <a:endParaRPr sz="1600" b="1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376053-9730-0E4A-3E5B-1EF8E83EC9F4}"/>
              </a:ext>
            </a:extLst>
          </p:cNvPr>
          <p:cNvSpPr/>
          <p:nvPr/>
        </p:nvSpPr>
        <p:spPr>
          <a:xfrm rot="14177717">
            <a:off x="3631603" y="3340824"/>
            <a:ext cx="1678330" cy="2355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9C7F1B-B868-0842-76A2-A7830AC718FD}"/>
              </a:ext>
            </a:extLst>
          </p:cNvPr>
          <p:cNvSpPr/>
          <p:nvPr/>
        </p:nvSpPr>
        <p:spPr>
          <a:xfrm>
            <a:off x="4788197" y="4088103"/>
            <a:ext cx="2773970" cy="321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AB9C65-D734-BEFE-4D3C-0D146F2C2333}"/>
              </a:ext>
            </a:extLst>
          </p:cNvPr>
          <p:cNvSpPr/>
          <p:nvPr/>
        </p:nvSpPr>
        <p:spPr>
          <a:xfrm rot="10800000">
            <a:off x="8448909" y="3834881"/>
            <a:ext cx="1833426" cy="2190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D2D4A1-907B-AE99-7E33-D498020DCCC1}"/>
              </a:ext>
            </a:extLst>
          </p:cNvPr>
          <p:cNvSpPr/>
          <p:nvPr/>
        </p:nvSpPr>
        <p:spPr>
          <a:xfrm>
            <a:off x="8448909" y="4053891"/>
            <a:ext cx="2773970" cy="321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43850CC-BFBA-538D-7FCC-223F03EC94F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095722" y="3937518"/>
            <a:ext cx="1" cy="7651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475F7B-C577-2607-B133-2AEE3C8C5E03}"/>
              </a:ext>
            </a:extLst>
          </p:cNvPr>
          <p:cNvSpPr/>
          <p:nvPr/>
        </p:nvSpPr>
        <p:spPr>
          <a:xfrm>
            <a:off x="9731829" y="4702631"/>
            <a:ext cx="727787" cy="21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88603-2CE6-409C-81A6-245913DCC8D2}"/>
              </a:ext>
            </a:extLst>
          </p:cNvPr>
          <p:cNvSpPr txBox="1"/>
          <p:nvPr/>
        </p:nvSpPr>
        <p:spPr>
          <a:xfrm>
            <a:off x="10408258" y="4658247"/>
            <a:ext cx="1334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 </a:t>
            </a:r>
            <a:r>
              <a:rPr lang="ko-KR" altLang="en-US" dirty="0"/>
              <a:t>초음파 센서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6F9A8E-AC52-0E8D-7384-A1AF3A294E5A}"/>
              </a:ext>
            </a:extLst>
          </p:cNvPr>
          <p:cNvSpPr txBox="1"/>
          <p:nvPr/>
        </p:nvSpPr>
        <p:spPr>
          <a:xfrm>
            <a:off x="4709015" y="5275660"/>
            <a:ext cx="2773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전원 스위치를 눌러도 전원이 켜지지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3AF02F-49B4-57D2-5128-B45D73323061}"/>
              </a:ext>
            </a:extLst>
          </p:cNvPr>
          <p:cNvSpPr/>
          <p:nvPr/>
        </p:nvSpPr>
        <p:spPr>
          <a:xfrm>
            <a:off x="6403913" y="4687075"/>
            <a:ext cx="727787" cy="21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47113D-C6B2-9B69-CC07-FE6E78DA3E21}"/>
              </a:ext>
            </a:extLst>
          </p:cNvPr>
          <p:cNvCxnSpPr>
            <a:cxnSpLocks/>
          </p:cNvCxnSpPr>
          <p:nvPr/>
        </p:nvCxnSpPr>
        <p:spPr>
          <a:xfrm>
            <a:off x="6767803" y="2799182"/>
            <a:ext cx="0" cy="1887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95059E1-1DB0-72A7-0E53-023D92995D05}"/>
              </a:ext>
            </a:extLst>
          </p:cNvPr>
          <p:cNvSpPr txBox="1"/>
          <p:nvPr/>
        </p:nvSpPr>
        <p:spPr>
          <a:xfrm>
            <a:off x="8448909" y="5280661"/>
            <a:ext cx="2773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전원 스위치를 눌렀을 시 전원이 </a:t>
            </a:r>
            <a:r>
              <a:rPr lang="ko-KR" altLang="en-US" dirty="0" err="1"/>
              <a:t>켜짐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5" name="그래픽 54" descr="시계 방향으로 굽은 줄 화살표 단색으로 채워진">
            <a:extLst>
              <a:ext uri="{FF2B5EF4-FFF2-40B4-BE49-F238E27FC236}">
                <a16:creationId xmlns:a16="http://schemas.microsoft.com/office/drawing/2014/main" id="{4BBD218E-6F86-891F-7556-E03A76A50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205303">
            <a:off x="4499018" y="2805197"/>
            <a:ext cx="1171322" cy="1171322"/>
          </a:xfrm>
          <a:prstGeom prst="rect">
            <a:avLst/>
          </a:prstGeom>
        </p:spPr>
      </p:pic>
      <p:pic>
        <p:nvPicPr>
          <p:cNvPr id="59" name="그래픽 58" descr="WiFi 윤곽선">
            <a:extLst>
              <a:ext uri="{FF2B5EF4-FFF2-40B4-BE49-F238E27FC236}">
                <a16:creationId xmlns:a16="http://schemas.microsoft.com/office/drawing/2014/main" id="{74DBF102-77AF-9FC7-1107-E033B942D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2939" y="3278708"/>
            <a:ext cx="914400" cy="1655724"/>
          </a:xfrm>
          <a:prstGeom prst="rect">
            <a:avLst/>
          </a:prstGeom>
        </p:spPr>
      </p:pic>
      <p:pic>
        <p:nvPicPr>
          <p:cNvPr id="61" name="그래픽 60" descr="WiFi 윤곽선">
            <a:extLst>
              <a:ext uri="{FF2B5EF4-FFF2-40B4-BE49-F238E27FC236}">
                <a16:creationId xmlns:a16="http://schemas.microsoft.com/office/drawing/2014/main" id="{763874C5-9573-5970-5996-4BA04C404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03200">
            <a:off x="9732590" y="3849819"/>
            <a:ext cx="451696" cy="1219029"/>
          </a:xfrm>
          <a:prstGeom prst="rect">
            <a:avLst/>
          </a:prstGeom>
        </p:spPr>
      </p:pic>
      <p:pic>
        <p:nvPicPr>
          <p:cNvPr id="63" name="그래픽 62" descr="WiFi 윤곽선">
            <a:extLst>
              <a:ext uri="{FF2B5EF4-FFF2-40B4-BE49-F238E27FC236}">
                <a16:creationId xmlns:a16="http://schemas.microsoft.com/office/drawing/2014/main" id="{CF6160C0-6C54-ED25-2F2D-F705FBA9A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314822">
            <a:off x="10049314" y="3878015"/>
            <a:ext cx="465699" cy="1219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/>
          <p:nvPr/>
        </p:nvSpPr>
        <p:spPr>
          <a:xfrm>
            <a:off x="208865" y="19787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1156215" y="1104856"/>
            <a:ext cx="10390684" cy="4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주요 특징 및 핵심 기술 2</a:t>
            </a:r>
            <a:endParaRPr dirty="0"/>
          </a:p>
        </p:txBody>
      </p:sp>
      <p:sp>
        <p:nvSpPr>
          <p:cNvPr id="182" name="Google Shape;182;p11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83" name="Google Shape;183;p11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85" name="Google Shape;185;p11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11"/>
          <p:cNvSpPr/>
          <p:nvPr/>
        </p:nvSpPr>
        <p:spPr>
          <a:xfrm>
            <a:off x="659396" y="1810548"/>
            <a:ext cx="3923876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스위치로 모드 설정 및 실행</a:t>
            </a:r>
            <a:endParaRPr dirty="0"/>
          </a:p>
          <a:p>
            <a:pPr marL="285750" indent="-285750">
              <a:lnSpc>
                <a:spcPct val="150000"/>
              </a:lnSpc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altLang="ko-KR" sz="1600" b="1" dirty="0"/>
              <a:t>Dc</a:t>
            </a:r>
            <a:r>
              <a:rPr lang="ko-KR" altLang="en-US" sz="1600" b="1" dirty="0"/>
              <a:t>모터 </a:t>
            </a:r>
            <a:r>
              <a:rPr lang="en-US" altLang="ko-KR" sz="1600" b="1" dirty="0"/>
              <a:t>PWM </a:t>
            </a:r>
            <a:r>
              <a:rPr lang="ko-KR" altLang="en-US" sz="1600" b="1" dirty="0"/>
              <a:t>제어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Clr>
                <a:srgbClr val="3A3838"/>
              </a:buClr>
              <a:buSzPts val="1600"/>
              <a:buFont typeface="Arial"/>
              <a:buChar char="•"/>
            </a:pPr>
            <a:r>
              <a:rPr lang="ko-KR" altLang="en-US" sz="1600" b="1" dirty="0"/>
              <a:t>고속 </a:t>
            </a:r>
            <a:r>
              <a:rPr lang="en-US" altLang="ko-KR" sz="1600" b="1" dirty="0"/>
              <a:t>PWM </a:t>
            </a:r>
            <a:r>
              <a:rPr lang="ko-KR" altLang="en-US" sz="1600" b="1" dirty="0"/>
              <a:t>모드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Clr>
                <a:srgbClr val="3A3838"/>
              </a:buClr>
              <a:buSzPts val="1600"/>
              <a:buFont typeface="Arial"/>
              <a:buChar char="•"/>
            </a:pPr>
            <a:r>
              <a:rPr lang="ko-KR" altLang="en-US" sz="1600" b="1" dirty="0"/>
              <a:t>타이머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카운터 </a:t>
            </a:r>
            <a:r>
              <a:rPr lang="en-US" altLang="ko-KR" sz="1600" b="1" dirty="0"/>
              <a:t>0</a:t>
            </a:r>
          </a:p>
          <a:p>
            <a:pPr>
              <a:lnSpc>
                <a:spcPct val="150000"/>
              </a:lnSpc>
              <a:buClr>
                <a:srgbClr val="3A3838"/>
              </a:buClr>
              <a:buSzPts val="1600"/>
            </a:pPr>
            <a:endParaRPr lang="en-US" altLang="ko-KR" sz="1600" b="1" dirty="0"/>
          </a:p>
          <a:p>
            <a:pPr>
              <a:lnSpc>
                <a:spcPct val="150000"/>
              </a:lnSpc>
              <a:buClr>
                <a:srgbClr val="3A3838"/>
              </a:buClr>
              <a:buSzPts val="1600"/>
            </a:pPr>
            <a:r>
              <a:rPr lang="en-US" altLang="ko-KR" sz="1600" b="1" dirty="0"/>
              <a:t>- </a:t>
            </a:r>
            <a:r>
              <a:rPr lang="ko-KR" altLang="en-US" sz="1600" b="1" dirty="0"/>
              <a:t>모드 </a:t>
            </a:r>
            <a:r>
              <a:rPr lang="en-US" altLang="ko-KR" sz="1600" b="1" dirty="0"/>
              <a:t>1: </a:t>
            </a:r>
            <a:r>
              <a:rPr lang="ko-KR" altLang="en-US" sz="1600" b="1" dirty="0"/>
              <a:t>세탁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세탁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헹굼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탈수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  <a:buClr>
                <a:srgbClr val="3A3838"/>
              </a:buClr>
              <a:buSzPts val="1600"/>
            </a:pPr>
            <a:r>
              <a:rPr lang="en-US" altLang="ko-KR" sz="1600" b="1" dirty="0"/>
              <a:t>- </a:t>
            </a:r>
            <a:r>
              <a:rPr lang="ko-KR" altLang="en-US" sz="1600" b="1" dirty="0"/>
              <a:t>모드 </a:t>
            </a:r>
            <a:r>
              <a:rPr lang="en-US" altLang="ko-KR" sz="1600" b="1" dirty="0"/>
              <a:t>2: </a:t>
            </a:r>
            <a:r>
              <a:rPr lang="ko-KR" altLang="en-US" sz="1600" b="1" dirty="0"/>
              <a:t>헹굼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헹굼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탈수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  <a:buClr>
                <a:srgbClr val="3A3838"/>
              </a:buClr>
              <a:buSzPts val="1600"/>
            </a:pPr>
            <a:r>
              <a:rPr lang="en-US" altLang="ko-KR" sz="1600" b="1" dirty="0"/>
              <a:t>- </a:t>
            </a:r>
            <a:r>
              <a:rPr lang="ko-KR" altLang="en-US" sz="1600" b="1" dirty="0"/>
              <a:t>모드 </a:t>
            </a:r>
            <a:r>
              <a:rPr lang="en-US" altLang="ko-KR" sz="1600" b="1" dirty="0"/>
              <a:t>3: </a:t>
            </a:r>
            <a:r>
              <a:rPr lang="ko-KR" altLang="en-US" sz="1600" b="1" dirty="0"/>
              <a:t>탈수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탈수</a:t>
            </a:r>
            <a:r>
              <a:rPr lang="en-US" altLang="ko-KR" sz="1600" b="1" dirty="0"/>
              <a:t>)</a:t>
            </a:r>
            <a:endParaRPr lang="ko-KR" altLang="en-US" sz="1600" b="1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E6338E-D774-0E65-A657-F6F82CE78BC9}"/>
              </a:ext>
            </a:extLst>
          </p:cNvPr>
          <p:cNvSpPr txBox="1"/>
          <p:nvPr/>
        </p:nvSpPr>
        <p:spPr>
          <a:xfrm>
            <a:off x="5115082" y="4623416"/>
            <a:ext cx="5794311" cy="1600438"/>
          </a:xfrm>
          <a:prstGeom prst="rect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if(pause==1)</a:t>
            </a:r>
          </a:p>
          <a:p>
            <a:r>
              <a:rPr lang="en-US" altLang="ko-KR" dirty="0"/>
              <a:t>          {</a:t>
            </a:r>
          </a:p>
          <a:p>
            <a:r>
              <a:rPr lang="en-US" altLang="ko-KR" dirty="0"/>
              <a:t>          if(mode==0){PORTB=0x00; OCR0=0;}</a:t>
            </a:r>
          </a:p>
          <a:p>
            <a:r>
              <a:rPr lang="en-US" altLang="ko-KR" dirty="0"/>
              <a:t>          if(mode==1){</a:t>
            </a:r>
            <a:r>
              <a:rPr lang="en-US" altLang="ko-KR" dirty="0" err="1"/>
              <a:t>setak</a:t>
            </a:r>
            <a:r>
              <a:rPr lang="en-US" altLang="ko-KR" dirty="0"/>
              <a:t>(); wash(); dewater();</a:t>
            </a:r>
            <a:r>
              <a:rPr lang="en-US" altLang="ko-KR" dirty="0" err="1"/>
              <a:t>bgm</a:t>
            </a:r>
            <a:r>
              <a:rPr lang="en-US" altLang="ko-KR" dirty="0"/>
              <a:t>();}</a:t>
            </a:r>
          </a:p>
          <a:p>
            <a:r>
              <a:rPr lang="en-US" altLang="ko-KR" dirty="0"/>
              <a:t>          if(mode==2){wash();dewater();</a:t>
            </a:r>
            <a:r>
              <a:rPr lang="en-US" altLang="ko-KR" dirty="0" err="1"/>
              <a:t>bgm</a:t>
            </a:r>
            <a:r>
              <a:rPr lang="en-US" altLang="ko-KR" dirty="0"/>
              <a:t>();}</a:t>
            </a:r>
          </a:p>
          <a:p>
            <a:r>
              <a:rPr lang="en-US" altLang="ko-KR" dirty="0"/>
              <a:t>          if(mode==3){dewater();</a:t>
            </a:r>
            <a:r>
              <a:rPr lang="en-US" altLang="ko-KR" dirty="0" err="1"/>
              <a:t>bgm</a:t>
            </a:r>
            <a:r>
              <a:rPr lang="en-US" altLang="ko-KR" dirty="0"/>
              <a:t>();}</a:t>
            </a:r>
          </a:p>
          <a:p>
            <a:r>
              <a:rPr lang="en-US" altLang="ko-KR" dirty="0"/>
              <a:t>          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EE41AF-552B-6670-5708-F66287AC6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082" y="1575956"/>
            <a:ext cx="5794311" cy="2949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1156215" y="1104856"/>
            <a:ext cx="1039068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주요 특징 및 핵심 기술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85" name="Google Shape;185;p11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11"/>
          <p:cNvSpPr/>
          <p:nvPr/>
        </p:nvSpPr>
        <p:spPr>
          <a:xfrm>
            <a:off x="659396" y="1810548"/>
            <a:ext cx="3923876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일시 정지 및</a:t>
            </a:r>
            <a:r>
              <a:rPr kumimoji="0" lang="ko-KR" altLang="en-US" sz="2000" b="1" i="0" u="none" strike="noStrike" kern="0" cap="none" spc="0" normalizeH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재시작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타이머</a:t>
            </a:r>
            <a:r>
              <a:rPr lang="en-US" altLang="ko-KR" sz="16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ko-KR" altLang="en-US" sz="16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카운터 </a:t>
            </a:r>
            <a:r>
              <a:rPr lang="en-US" altLang="ko-KR" sz="16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3</a:t>
            </a:r>
            <a:endParaRPr lang="en-US" altLang="ko-KR" sz="2000" b="1" dirty="0">
              <a:solidFill>
                <a:srgbClr val="3A3838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tabLst/>
              <a:defRPr/>
            </a:pPr>
            <a:r>
              <a:rPr lang="en-US" altLang="ko-KR" sz="1600" b="1" noProof="0" dirty="0"/>
              <a:t>- </a:t>
            </a:r>
            <a:r>
              <a:rPr lang="ko-KR" altLang="en-US" sz="1600" b="1" noProof="0" dirty="0"/>
              <a:t>스위치 </a:t>
            </a:r>
            <a:r>
              <a:rPr lang="en-US" altLang="ko-KR" sz="1600" b="1" noProof="0" dirty="0"/>
              <a:t>4</a:t>
            </a:r>
            <a:r>
              <a:rPr lang="ko-KR" altLang="en-US" sz="1600" b="1" noProof="0" dirty="0"/>
              <a:t>를 한 번 누르면 일시정지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tabLst/>
              <a:defRPr/>
            </a:pPr>
            <a:r>
              <a:rPr lang="en-US" altLang="ko-KR" sz="16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- </a:t>
            </a:r>
            <a:r>
              <a:rPr lang="ko-KR" altLang="en-US" sz="16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스위치 </a:t>
            </a:r>
            <a:r>
              <a:rPr lang="en-US" altLang="ko-KR" sz="16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4</a:t>
            </a:r>
            <a:r>
              <a:rPr lang="ko-KR" altLang="en-US" sz="16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를 한 번 더 누르면 모드 시작 및 </a:t>
            </a:r>
            <a:r>
              <a:rPr lang="ko-KR" altLang="en-US" sz="1600" b="1" dirty="0" err="1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재시작</a:t>
            </a:r>
            <a:endParaRPr lang="en-US" altLang="ko-KR" sz="1600" b="1" dirty="0">
              <a:solidFill>
                <a:srgbClr val="3A3838"/>
              </a:solidFill>
              <a:latin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09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/>
          <p:nvPr/>
        </p:nvSpPr>
        <p:spPr>
          <a:xfrm>
            <a:off x="209658" y="231087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16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16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6" name="Google Shape;216;p16"/>
          <p:cNvSpPr txBox="1"/>
          <p:nvPr/>
        </p:nvSpPr>
        <p:spPr>
          <a:xfrm>
            <a:off x="659396" y="99818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217" name="Google Shape;217;p16"/>
          <p:cNvSpPr txBox="1"/>
          <p:nvPr/>
        </p:nvSpPr>
        <p:spPr>
          <a:xfrm>
            <a:off x="1200772" y="10977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모드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– dc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모터</a:t>
            </a: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제어 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5;p15"/>
          <p:cNvSpPr txBox="1"/>
          <p:nvPr/>
        </p:nvSpPr>
        <p:spPr>
          <a:xfrm>
            <a:off x="1164400" y="313350"/>
            <a:ext cx="56282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과정</a:t>
            </a: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400" dirty="0">
                <a:solidFill>
                  <a:srgbClr val="3F3F3F"/>
                </a:solidFill>
              </a:rPr>
              <a:t>–</a:t>
            </a:r>
            <a:r>
              <a:rPr lang="ko-KR" sz="2400" dirty="0">
                <a:solidFill>
                  <a:srgbClr val="3F3F3F"/>
                </a:solidFill>
              </a:rPr>
              <a:t> </a:t>
            </a:r>
            <a:r>
              <a:rPr lang="en-US" altLang="ko-KR" sz="2400" dirty="0">
                <a:solidFill>
                  <a:srgbClr val="3F3F3F"/>
                </a:solidFill>
              </a:rPr>
              <a:t>3 mode</a:t>
            </a:r>
            <a:r>
              <a:rPr lang="ko-KR" sz="2400" dirty="0">
                <a:solidFill>
                  <a:srgbClr val="3F3F3F"/>
                </a:solidFill>
              </a:rPr>
              <a:t> </a:t>
            </a:r>
            <a:r>
              <a:rPr lang="ko-KR" sz="2400" dirty="0" err="1">
                <a:solidFill>
                  <a:srgbClr val="3F3F3F"/>
                </a:solidFill>
              </a:rPr>
              <a:t>Control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3396" y="1930400"/>
            <a:ext cx="982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163396" y="1810970"/>
            <a:ext cx="2204720" cy="833120"/>
          </a:xfrm>
          <a:prstGeom prst="ellips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63396" y="2988882"/>
            <a:ext cx="2204720" cy="83312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53236" y="4202664"/>
            <a:ext cx="2204720" cy="8331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2109901" y="3750831"/>
            <a:ext cx="284480" cy="55728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86636" y="4496568"/>
            <a:ext cx="117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dewater()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76" y="3268114"/>
            <a:ext cx="117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wash()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86636" y="2079296"/>
            <a:ext cx="117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setak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170292" y="5352966"/>
            <a:ext cx="2091068" cy="83312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2113356" y="4980072"/>
            <a:ext cx="284480" cy="55728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76476" y="5644648"/>
            <a:ext cx="117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bgm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18280" y="1758211"/>
            <a:ext cx="6292434" cy="9541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while(sec&lt;=1){OCR0=0; }</a:t>
            </a:r>
          </a:p>
          <a:p>
            <a:r>
              <a:rPr lang="en-US" altLang="ko-KR" dirty="0"/>
              <a:t>while(sec&lt;=3){while(pause!=1){OCR0=0;} PORTB=0x90; OCR0=150;}</a:t>
            </a:r>
          </a:p>
          <a:p>
            <a:r>
              <a:rPr lang="en-US" altLang="ko-KR" dirty="0"/>
              <a:t>while(sec&lt;=4){OCR0=0;}</a:t>
            </a:r>
          </a:p>
          <a:p>
            <a:r>
              <a:rPr lang="en-US" altLang="ko-KR" dirty="0"/>
              <a:t>while(sec&lt;=6){while(pause!=1){OCR0=0;} PORTB=0x50; OCR0=150;}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1207" y="3019399"/>
            <a:ext cx="6279507" cy="954107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while(sec&lt;=1){OCR0=0; }</a:t>
            </a:r>
          </a:p>
          <a:p>
            <a:r>
              <a:rPr lang="en-US" altLang="ko-KR" dirty="0"/>
              <a:t>while(sec&lt;=4){while(pause!=1){OCR0=0;} PORTB=0x90; OCR0=200;}</a:t>
            </a:r>
          </a:p>
          <a:p>
            <a:r>
              <a:rPr lang="en-US" altLang="ko-KR" dirty="0"/>
              <a:t>while(sec&lt;=5){OCR0=0;}</a:t>
            </a:r>
          </a:p>
          <a:p>
            <a:r>
              <a:rPr lang="en-US" altLang="ko-KR" dirty="0"/>
              <a:t>while(sec&lt;=8){while(pause!=1){OCR0=0;} PORTB=0x50; OCR0=200;}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77031" y="4368514"/>
            <a:ext cx="6233683" cy="116955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for(</a:t>
            </a:r>
            <a:r>
              <a:rPr lang="en-US" altLang="ko-KR" dirty="0" err="1"/>
              <a:t>i</a:t>
            </a:r>
            <a:r>
              <a:rPr lang="en-US" altLang="ko-KR" dirty="0"/>
              <a:t>=0;i&lt;</a:t>
            </a:r>
            <a:r>
              <a:rPr lang="en-US" altLang="ko-KR" dirty="0" err="1"/>
              <a:t>res_cnt;i</a:t>
            </a:r>
            <a:r>
              <a:rPr lang="en-US" altLang="ko-KR" dirty="0"/>
              <a:t>++){ // </a:t>
            </a:r>
            <a:r>
              <a:rPr lang="en-US" altLang="ko-KR" dirty="0" err="1"/>
              <a:t>res_cnt</a:t>
            </a:r>
            <a:r>
              <a:rPr lang="en-US" altLang="ko-KR" dirty="0"/>
              <a:t>: </a:t>
            </a:r>
            <a:r>
              <a:rPr lang="ko-KR" altLang="en-US" dirty="0"/>
              <a:t>설정된 탈수 시간</a:t>
            </a:r>
            <a:endParaRPr lang="en-US" altLang="ko-KR" dirty="0"/>
          </a:p>
          <a:p>
            <a:r>
              <a:rPr lang="en-US" altLang="ko-KR" dirty="0"/>
              <a:t>     sec=0;</a:t>
            </a:r>
          </a:p>
          <a:p>
            <a:r>
              <a:rPr lang="en-US" altLang="ko-KR" dirty="0"/>
              <a:t>     while(sec&lt;=2){while(pause!=1){OCR0=0;} PORTB=0x90; OCR0=250;}</a:t>
            </a:r>
          </a:p>
          <a:p>
            <a:r>
              <a:rPr lang="en-US" altLang="ko-KR" dirty="0"/>
              <a:t>     while(sec&lt;=7){while(pause!=1){OCR0=0;} PORTB=0x50; OCR0=250;}   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아래쪽 화살표 4"/>
          <p:cNvSpPr/>
          <p:nvPr/>
        </p:nvSpPr>
        <p:spPr>
          <a:xfrm>
            <a:off x="1534236" y="2543579"/>
            <a:ext cx="284480" cy="67245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2615945" y="4969409"/>
            <a:ext cx="284480" cy="55520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1541298" y="3693842"/>
            <a:ext cx="284480" cy="63397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1561618" y="4969410"/>
            <a:ext cx="284480" cy="557287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4d02309a1_1_8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254d02309a1_1_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dirty="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254d02309a1_1_8"/>
          <p:cNvSpPr txBox="1"/>
          <p:nvPr/>
        </p:nvSpPr>
        <p:spPr>
          <a:xfrm>
            <a:off x="1164398" y="313350"/>
            <a:ext cx="52472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400" dirty="0">
                <a:solidFill>
                  <a:srgbClr val="3F3F3F"/>
                </a:solidFill>
              </a:rPr>
              <a:t>프로젝트 과정 </a:t>
            </a:r>
            <a:r>
              <a:rPr lang="en-US" altLang="ko-KR" sz="2400" dirty="0">
                <a:solidFill>
                  <a:srgbClr val="3F3F3F"/>
                </a:solidFill>
              </a:rPr>
              <a:t>- </a:t>
            </a:r>
            <a:r>
              <a:rPr lang="en-US" altLang="ko-KR" sz="2400" dirty="0"/>
              <a:t>Pause / restart(start)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2400" dirty="0">
                <a:solidFill>
                  <a:srgbClr val="3F3F3F"/>
                </a:solidFill>
              </a:rPr>
              <a:t> 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g254d02309a1_1_8"/>
          <p:cNvCxnSpPr/>
          <p:nvPr/>
        </p:nvCxnSpPr>
        <p:spPr>
          <a:xfrm>
            <a:off x="5642243" y="790307"/>
            <a:ext cx="6008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" name="Google Shape;398;g254d02309a1_1_8"/>
          <p:cNvCxnSpPr/>
          <p:nvPr/>
        </p:nvCxnSpPr>
        <p:spPr>
          <a:xfrm>
            <a:off x="5642243" y="790307"/>
            <a:ext cx="6008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g254d02309a1_1_8"/>
          <p:cNvSpPr txBox="1"/>
          <p:nvPr/>
        </p:nvSpPr>
        <p:spPr>
          <a:xfrm>
            <a:off x="659396" y="105273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401" name="Google Shape;401;g254d02309a1_1_8"/>
          <p:cNvSpPr/>
          <p:nvPr/>
        </p:nvSpPr>
        <p:spPr>
          <a:xfrm>
            <a:off x="1214250" y="1916825"/>
            <a:ext cx="8928300" cy="4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577F552-F7D6-4294-A457-0C9FDF6EE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56" y="187642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Google Shape;217;p16"/>
          <p:cNvSpPr txBox="1"/>
          <p:nvPr/>
        </p:nvSpPr>
        <p:spPr>
          <a:xfrm>
            <a:off x="1214250" y="1153614"/>
            <a:ext cx="8604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Pause / restart(start)</a:t>
            </a:r>
            <a:r>
              <a:rPr lang="ko-KR" sz="1800" b="1" dirty="0">
                <a:solidFill>
                  <a:srgbClr val="3A383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1800" b="1" dirty="0">
              <a:solidFill>
                <a:srgbClr val="3A383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2243" y="1904288"/>
            <a:ext cx="5802701" cy="403187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interrupt [EXT_INT4] void ext_int4_isr(void) // pause/restart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pause++;</a:t>
            </a:r>
          </a:p>
          <a:p>
            <a:r>
              <a:rPr lang="en-US" altLang="ko-KR" sz="1600" dirty="0"/>
              <a:t>    if(pause==1) {</a:t>
            </a:r>
            <a:r>
              <a:rPr lang="en-US" altLang="ko-KR" sz="1600" dirty="0" err="1"/>
              <a:t>lcd_gotoxy</a:t>
            </a:r>
            <a:r>
              <a:rPr lang="en-US" altLang="ko-KR" sz="1600" dirty="0"/>
              <a:t>(0,1); </a:t>
            </a:r>
            <a:r>
              <a:rPr lang="en-US" altLang="ko-KR" sz="1600" dirty="0" err="1"/>
              <a:t>lcd_puts</a:t>
            </a:r>
            <a:r>
              <a:rPr lang="en-US" altLang="ko-KR" sz="1600" dirty="0"/>
              <a:t>("start");}</a:t>
            </a:r>
          </a:p>
          <a:p>
            <a:r>
              <a:rPr lang="en-US" altLang="ko-KR" sz="1600" dirty="0"/>
              <a:t>    if(pause&gt;=2) {</a:t>
            </a:r>
            <a:r>
              <a:rPr lang="en-US" altLang="ko-KR" sz="1600" dirty="0" err="1"/>
              <a:t>lcd_gotoxy</a:t>
            </a:r>
            <a:r>
              <a:rPr lang="en-US" altLang="ko-KR" sz="1600" dirty="0"/>
              <a:t>(0,1); </a:t>
            </a:r>
            <a:r>
              <a:rPr lang="en-US" altLang="ko-KR" sz="1600" dirty="0" err="1"/>
              <a:t>lcd_puts</a:t>
            </a:r>
            <a:r>
              <a:rPr lang="en-US" altLang="ko-KR" sz="1600" dirty="0"/>
              <a:t>("pause"); pause=0;}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delay_ms</a:t>
            </a:r>
            <a:r>
              <a:rPr lang="en-US" altLang="ko-KR" sz="1600" dirty="0"/>
              <a:t>(55);</a:t>
            </a:r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interrupt [TIM3_OVF] void timer3_ovf_isr(void)</a:t>
            </a:r>
          </a:p>
          <a:p>
            <a:r>
              <a:rPr lang="en-US" altLang="ko-KR" sz="1600" dirty="0"/>
              <a:t>{</a:t>
            </a:r>
          </a:p>
          <a:p>
            <a:pPr lvl="2"/>
            <a:r>
              <a:rPr lang="en-US" altLang="ko-KR" sz="1600" dirty="0" smtClean="0"/>
              <a:t>    TCNT3H=0xb1</a:t>
            </a:r>
            <a:r>
              <a:rPr lang="en-US" altLang="ko-KR" sz="1600" dirty="0"/>
              <a:t>;</a:t>
            </a:r>
          </a:p>
          <a:p>
            <a:pPr lvl="2"/>
            <a:r>
              <a:rPr lang="en-US" altLang="ko-KR" sz="1600" dirty="0" smtClean="0"/>
              <a:t>    TCNT3L=0xe0</a:t>
            </a:r>
            <a:r>
              <a:rPr lang="en-US" altLang="ko-KR" sz="1600" dirty="0"/>
              <a:t>;</a:t>
            </a:r>
          </a:p>
          <a:p>
            <a:pPr lvl="2"/>
            <a:r>
              <a:rPr lang="en-US" altLang="ko-KR" sz="1600" dirty="0" smtClean="0"/>
              <a:t>    if(</a:t>
            </a:r>
            <a:r>
              <a:rPr lang="en-US" altLang="ko-KR" sz="1600" dirty="0" err="1" smtClean="0"/>
              <a:t>cnt</a:t>
            </a:r>
            <a:r>
              <a:rPr lang="en-US" altLang="ko-KR" sz="1600" dirty="0"/>
              <a:t>==1 &amp;&amp; pause==1){</a:t>
            </a:r>
            <a:r>
              <a:rPr lang="en-US" altLang="ko-KR" sz="1600" dirty="0" err="1"/>
              <a:t>msec</a:t>
            </a:r>
            <a:r>
              <a:rPr lang="en-US" altLang="ko-KR" sz="1600" dirty="0"/>
              <a:t>++; if(</a:t>
            </a:r>
            <a:r>
              <a:rPr lang="en-US" altLang="ko-KR" sz="1600" dirty="0" err="1"/>
              <a:t>msec</a:t>
            </a:r>
            <a:r>
              <a:rPr lang="en-US" altLang="ko-KR" sz="1600" dirty="0"/>
              <a:t>==100){sec++; </a:t>
            </a:r>
            <a:r>
              <a:rPr lang="en-US" altLang="ko-KR" sz="1600" dirty="0" smtClean="0"/>
              <a:t>   </a:t>
            </a:r>
          </a:p>
          <a:p>
            <a:pPr lvl="2"/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msec</a:t>
            </a:r>
            <a:r>
              <a:rPr lang="en-US" altLang="ko-KR" sz="1600" dirty="0" smtClean="0"/>
              <a:t>=0</a:t>
            </a:r>
            <a:r>
              <a:rPr lang="en-US" altLang="ko-KR" sz="1600" dirty="0"/>
              <a:t>;}}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A6E8A-CF7D-AB20-664B-1C08D78FCFAD}"/>
              </a:ext>
            </a:extLst>
          </p:cNvPr>
          <p:cNvSpPr txBox="1"/>
          <p:nvPr/>
        </p:nvSpPr>
        <p:spPr>
          <a:xfrm>
            <a:off x="483975" y="3689074"/>
            <a:ext cx="3508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상태 흐름도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85" y="1553076"/>
            <a:ext cx="3775539" cy="4952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25" y="19552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56282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과정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–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ultrasound / buzzer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Ultrasound sensor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를 통한 거리 측정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4;p15">
            <a:extLst>
              <a:ext uri="{FF2B5EF4-FFF2-40B4-BE49-F238E27FC236}">
                <a16:creationId xmlns:a16="http://schemas.microsoft.com/office/drawing/2014/main" id="{0DE3A4C0-08B9-4F94-83A3-130CCD4B8453}"/>
              </a:ext>
            </a:extLst>
          </p:cNvPr>
          <p:cNvSpPr txBox="1"/>
          <p:nvPr/>
        </p:nvSpPr>
        <p:spPr>
          <a:xfrm>
            <a:off x="643842" y="3692451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205;p15">
            <a:extLst>
              <a:ext uri="{FF2B5EF4-FFF2-40B4-BE49-F238E27FC236}">
                <a16:creationId xmlns:a16="http://schemas.microsoft.com/office/drawing/2014/main" id="{4AD5AB30-FAB6-7931-2604-577443F600DD}"/>
              </a:ext>
            </a:extLst>
          </p:cNvPr>
          <p:cNvSpPr txBox="1"/>
          <p:nvPr/>
        </p:nvSpPr>
        <p:spPr>
          <a:xfrm>
            <a:off x="1213213" y="3791189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Buzzer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로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종료음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구현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부가 기능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81D5A-EEE5-B018-38EF-D500E3AEADAC}"/>
              </a:ext>
            </a:extLst>
          </p:cNvPr>
          <p:cNvSpPr txBox="1"/>
          <p:nvPr/>
        </p:nvSpPr>
        <p:spPr>
          <a:xfrm>
            <a:off x="5125862" y="1316137"/>
            <a:ext cx="6278880" cy="2308324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unsigned int </a:t>
            </a:r>
            <a:r>
              <a:rPr lang="en-US" altLang="ko-KR" sz="1600" dirty="0" err="1"/>
              <a:t>getEcho</a:t>
            </a:r>
            <a:r>
              <a:rPr lang="en-US" altLang="ko-KR" sz="1600" dirty="0"/>
              <a:t>(void)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Trigger_ON</a:t>
            </a:r>
            <a:r>
              <a:rPr lang="en-US" altLang="ko-KR" sz="1600" dirty="0"/>
              <a:t>; </a:t>
            </a:r>
            <a:r>
              <a:rPr lang="en-US" altLang="ko-KR" sz="1600" dirty="0" err="1"/>
              <a:t>delay_us</a:t>
            </a:r>
            <a:r>
              <a:rPr lang="en-US" altLang="ko-KR" sz="1600" dirty="0"/>
              <a:t>(10); </a:t>
            </a:r>
            <a:r>
              <a:rPr lang="en-US" altLang="ko-KR" sz="1600" dirty="0" err="1"/>
              <a:t>Trigger_OFF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while(!Echo);              // Wait for echo pin to go high</a:t>
            </a:r>
          </a:p>
          <a:p>
            <a:r>
              <a:rPr lang="en-US" altLang="ko-KR" sz="1600" dirty="0"/>
              <a:t>    TCNT1=0x00; TCCR1B=0x02;         // 1: 8 </a:t>
            </a:r>
            <a:r>
              <a:rPr lang="en-US" altLang="ko-KR" sz="1600" dirty="0" err="1"/>
              <a:t>prescaler</a:t>
            </a:r>
            <a:r>
              <a:rPr lang="en-US" altLang="ko-KR" sz="1600" dirty="0"/>
              <a:t>=0.5us</a:t>
            </a:r>
          </a:p>
          <a:p>
            <a:r>
              <a:rPr lang="en-US" altLang="ko-KR" sz="1600" dirty="0"/>
              <a:t>    while(Echo);               // Wait for echo pin to go low</a:t>
            </a:r>
          </a:p>
          <a:p>
            <a:r>
              <a:rPr lang="en-US" altLang="ko-KR" sz="1600" dirty="0"/>
              <a:t>    TCCR1B=0x08;</a:t>
            </a:r>
          </a:p>
          <a:p>
            <a:r>
              <a:rPr lang="en-US" altLang="ko-KR" sz="1600" dirty="0"/>
              <a:t>    return(TCNT1/116); // the range in CM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9BC02-D7CC-9A92-3B0B-75CECAC8A9B3}"/>
              </a:ext>
            </a:extLst>
          </p:cNvPr>
          <p:cNvSpPr txBox="1"/>
          <p:nvPr/>
        </p:nvSpPr>
        <p:spPr>
          <a:xfrm>
            <a:off x="995083" y="2175589"/>
            <a:ext cx="38458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타이머</a:t>
            </a:r>
            <a:r>
              <a:rPr lang="en-US" altLang="ko-KR" sz="1600" dirty="0"/>
              <a:t>/</a:t>
            </a:r>
            <a:r>
              <a:rPr lang="ko-KR" altLang="en-US" sz="1600" dirty="0"/>
              <a:t>카운터 </a:t>
            </a:r>
            <a:r>
              <a:rPr lang="en-US" altLang="ko-KR" sz="16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</a:t>
            </a:r>
            <a:r>
              <a:rPr lang="ko-KR" altLang="en-US" sz="1600" dirty="0"/>
              <a:t>분주 </a:t>
            </a:r>
            <a:r>
              <a:rPr lang="ko-KR" altLang="en-US" sz="1600" dirty="0" err="1"/>
              <a:t>프리스케일러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68C03-50C2-7635-EED9-80401C88584E}"/>
              </a:ext>
            </a:extLst>
          </p:cNvPr>
          <p:cNvSpPr txBox="1"/>
          <p:nvPr/>
        </p:nvSpPr>
        <p:spPr>
          <a:xfrm>
            <a:off x="923365" y="4799406"/>
            <a:ext cx="8122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타이머</a:t>
            </a:r>
            <a:r>
              <a:rPr lang="en-US" altLang="ko-KR" sz="1600" dirty="0"/>
              <a:t>/</a:t>
            </a:r>
            <a:r>
              <a:rPr lang="ko-KR" altLang="en-US" sz="1600" dirty="0"/>
              <a:t>카운터 </a:t>
            </a:r>
            <a:r>
              <a:rPr lang="en-US" altLang="ko-KR" sz="16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sound():</a:t>
            </a:r>
            <a:r>
              <a:rPr lang="ko-KR" altLang="en-US" sz="1600" dirty="0"/>
              <a:t> </a:t>
            </a:r>
            <a:r>
              <a:rPr lang="en-US" altLang="ko-KR" sz="1600" dirty="0"/>
              <a:t>OCR1A</a:t>
            </a:r>
            <a:r>
              <a:rPr lang="ko-KR" altLang="en-US" sz="1600" dirty="0"/>
              <a:t> 레지스터에 옥타브</a:t>
            </a:r>
            <a:r>
              <a:rPr lang="en-US" altLang="ko-KR" sz="1600" dirty="0"/>
              <a:t>(</a:t>
            </a:r>
            <a:r>
              <a:rPr lang="ko-KR" altLang="en-US" sz="1600" dirty="0"/>
              <a:t>행</a:t>
            </a:r>
            <a:r>
              <a:rPr lang="en-US" altLang="ko-KR" sz="1600" dirty="0"/>
              <a:t>)</a:t>
            </a:r>
            <a:r>
              <a:rPr lang="ko-KR" altLang="en-US" sz="1600" dirty="0"/>
              <a:t>에 따른 음의 높낮이 값</a:t>
            </a:r>
            <a:r>
              <a:rPr lang="en-US" altLang="ko-KR" sz="1600" dirty="0"/>
              <a:t>(</a:t>
            </a:r>
            <a:r>
              <a:rPr lang="ko-KR" altLang="en-US" sz="1600" dirty="0"/>
              <a:t>열</a:t>
            </a:r>
            <a:r>
              <a:rPr lang="en-US" altLang="ko-KR" sz="1600" dirty="0"/>
              <a:t>)</a:t>
            </a:r>
            <a:r>
              <a:rPr lang="ko-KR" altLang="en-US" sz="1600" dirty="0"/>
              <a:t>을 저장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bgm</a:t>
            </a:r>
            <a:r>
              <a:rPr lang="en-US" altLang="ko-KR" sz="1600" dirty="0"/>
              <a:t>():</a:t>
            </a:r>
            <a:r>
              <a:rPr lang="ko-KR" altLang="en-US" sz="1600" dirty="0"/>
              <a:t> </a:t>
            </a:r>
            <a:r>
              <a:rPr lang="en-US" altLang="ko-KR" sz="1600" dirty="0"/>
              <a:t>sound(</a:t>
            </a:r>
            <a:r>
              <a:rPr lang="ko-KR" altLang="en-US" sz="1600" dirty="0"/>
              <a:t>몇 옥타브</a:t>
            </a:r>
            <a:r>
              <a:rPr lang="en-US" altLang="ko-KR" sz="1600" dirty="0"/>
              <a:t>, </a:t>
            </a:r>
            <a:r>
              <a:rPr lang="ko-KR" altLang="en-US" sz="1600" dirty="0"/>
              <a:t>몇 번째 음</a:t>
            </a:r>
            <a:r>
              <a:rPr lang="en-US" altLang="ko-KR" sz="1600" dirty="0"/>
              <a:t>), </a:t>
            </a:r>
            <a:r>
              <a:rPr lang="en-US" altLang="ko-KR" sz="1600" dirty="0" err="1"/>
              <a:t>delay_ms</a:t>
            </a:r>
            <a:r>
              <a:rPr lang="en-US" altLang="ko-KR" sz="1600" dirty="0"/>
              <a:t>()</a:t>
            </a:r>
            <a:r>
              <a:rPr lang="ko-KR" altLang="en-US" sz="1600" dirty="0"/>
              <a:t>를 통해 </a:t>
            </a:r>
            <a:r>
              <a:rPr lang="ko-KR" altLang="en-US" sz="1600" dirty="0" err="1"/>
              <a:t>종료음</a:t>
            </a:r>
            <a:r>
              <a:rPr lang="ko-KR" altLang="en-US" sz="1600" dirty="0"/>
              <a:t> 재생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884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/>
          <p:nvPr/>
        </p:nvSpPr>
        <p:spPr>
          <a:xfrm>
            <a:off x="227389" y="224696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29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" name="Google Shape;296;p29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Google Shape;299;p29"/>
          <p:cNvSpPr txBox="1"/>
          <p:nvPr/>
        </p:nvSpPr>
        <p:spPr>
          <a:xfrm>
            <a:off x="911396" y="1979662"/>
            <a:ext cx="10479024" cy="371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문제점 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부저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음 재생 타이머 코드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일시정지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재시작 타이머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코드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초음파 센서의 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타이머 코드를 모두 타이머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카운터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연결하여 실행하려 하였으나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dc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모터가 작동하지 않는 문제점이 발생</a:t>
            </a:r>
            <a:endParaRPr lang="en-US" altLang="ko-KR"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보완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일시정지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재시작 타이머 코드를 타이머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카운터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연결하여 타이머가 겹치는 문제를 해결</a:t>
            </a:r>
            <a:endParaRPr lang="en-US" altLang="ko-KR"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타이머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카운터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– dc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모터 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PWM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제어</a:t>
            </a:r>
            <a:endParaRPr lang="en-US" altLang="ko-KR"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타이머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카운터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–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초음파 센서 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부저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음 재생</a:t>
            </a:r>
            <a:endParaRPr lang="en-US" altLang="ko-KR"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타이머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카운터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– 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일시정지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재시작</a:t>
            </a:r>
            <a:r>
              <a:rPr lang="en-US" altLang="ko-KR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302" name="Google Shape;302;p29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문제점과 보완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1164400" y="313350"/>
            <a:ext cx="466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</a:rPr>
              <a:t>프로젝트 </a:t>
            </a:r>
            <a:r>
              <a:rPr lang="ko-KR" altLang="en-US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과정 </a:t>
            </a:r>
            <a:r>
              <a:rPr lang="en-US" altLang="ko-KR" sz="2400" dirty="0">
                <a:solidFill>
                  <a:srgbClr val="3F3F3F"/>
                </a:solidFill>
              </a:rPr>
              <a:t>– </a:t>
            </a:r>
            <a:r>
              <a:rPr lang="ko-KR" altLang="en-US" sz="2400" dirty="0">
                <a:solidFill>
                  <a:srgbClr val="3F3F3F"/>
                </a:solidFill>
              </a:rPr>
              <a:t>회로 통합</a:t>
            </a:r>
            <a:r>
              <a:rPr lang="ko-KR" sz="2400" dirty="0">
                <a:solidFill>
                  <a:srgbClr val="3F3F3F"/>
                </a:solidFill>
              </a:rPr>
              <a:t> 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4d02309a1_1_113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254d02309a1_1_11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254d02309a1_1_113"/>
          <p:cNvSpPr txBox="1"/>
          <p:nvPr/>
        </p:nvSpPr>
        <p:spPr>
          <a:xfrm>
            <a:off x="1164401" y="313350"/>
            <a:ext cx="242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g254d02309a1_1_113"/>
          <p:cNvCxnSpPr/>
          <p:nvPr/>
        </p:nvCxnSpPr>
        <p:spPr>
          <a:xfrm>
            <a:off x="5642243" y="790307"/>
            <a:ext cx="6008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5" name="Google Shape;435;g254d02309a1_1_113"/>
          <p:cNvCxnSpPr/>
          <p:nvPr/>
        </p:nvCxnSpPr>
        <p:spPr>
          <a:xfrm>
            <a:off x="5642243" y="790307"/>
            <a:ext cx="6008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TextBox 3">
            <a:extLst>
              <a:ext uri="{FF2B5EF4-FFF2-40B4-BE49-F238E27FC236}">
                <a16:creationId xmlns:a16="http://schemas.microsoft.com/office/drawing/2014/main" id="{3B35D0F1-6CDA-4E99-A2F8-6699E538D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56" y="187642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Google Shape;412;g254d02309a1_4_6">
            <a:extLst>
              <a:ext uri="{FF2B5EF4-FFF2-40B4-BE49-F238E27FC236}">
                <a16:creationId xmlns:a16="http://schemas.microsoft.com/office/drawing/2014/main" id="{433B6569-BB65-4E6E-9F62-E3DE0959E41C}"/>
              </a:ext>
            </a:extLst>
          </p:cNvPr>
          <p:cNvSpPr txBox="1"/>
          <p:nvPr/>
        </p:nvSpPr>
        <p:spPr>
          <a:xfrm>
            <a:off x="659396" y="105273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C4E1D-D6D4-8C08-2AA1-93E9A61B93F9}"/>
              </a:ext>
            </a:extLst>
          </p:cNvPr>
          <p:cNvSpPr txBox="1"/>
          <p:nvPr/>
        </p:nvSpPr>
        <p:spPr>
          <a:xfrm>
            <a:off x="911393" y="5733566"/>
            <a:ext cx="498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프로토타입 윗면 정면으로 찍은 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78ECF-A88E-0238-640B-2ACD0FEDF72D}"/>
              </a:ext>
            </a:extLst>
          </p:cNvPr>
          <p:cNvSpPr txBox="1"/>
          <p:nvPr/>
        </p:nvSpPr>
        <p:spPr>
          <a:xfrm>
            <a:off x="6527170" y="5733565"/>
            <a:ext cx="481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세탁기 구동 내부 모습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B3E5C-B059-C8F2-E87C-8630232B5713}"/>
              </a:ext>
            </a:extLst>
          </p:cNvPr>
          <p:cNvSpPr txBox="1"/>
          <p:nvPr/>
        </p:nvSpPr>
        <p:spPr>
          <a:xfrm>
            <a:off x="1371318" y="1160447"/>
            <a:ext cx="42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프로토타입</a:t>
            </a:r>
            <a:r>
              <a:rPr lang="ko-KR" alt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사진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1393" y="1735439"/>
            <a:ext cx="4984787" cy="37385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170" y="1725914"/>
            <a:ext cx="4810347" cy="37722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9803"/>
          </a:srgb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"/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/>
          </a:p>
        </p:txBody>
      </p:sp>
      <p:sp>
        <p:nvSpPr>
          <p:cNvPr id="38" name="Google Shape;38;p2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/>
          </a:p>
        </p:txBody>
      </p:sp>
      <p:sp>
        <p:nvSpPr>
          <p:cNvPr id="39" name="Google Shape;39;p2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/>
          </a:p>
        </p:txBody>
      </p:sp>
      <p:sp>
        <p:nvSpPr>
          <p:cNvPr id="40" name="Google Shape;40;p2"/>
          <p:cNvSpPr txBox="1"/>
          <p:nvPr/>
        </p:nvSpPr>
        <p:spPr>
          <a:xfrm>
            <a:off x="6296549" y="3889212"/>
            <a:ext cx="529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</a:t>
            </a:r>
            <a:r>
              <a:rPr lang="ko-KR" altLang="en-US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과정</a:t>
            </a:r>
            <a:endParaRPr dirty="0"/>
          </a:p>
        </p:txBody>
      </p:sp>
      <p:sp>
        <p:nvSpPr>
          <p:cNvPr id="41" name="Google Shape;41;p2"/>
          <p:cNvSpPr txBox="1"/>
          <p:nvPr/>
        </p:nvSpPr>
        <p:spPr>
          <a:xfrm>
            <a:off x="6296548" y="4690301"/>
            <a:ext cx="54520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</a:t>
            </a:r>
            <a:r>
              <a:rPr lang="ko-KR" altLang="en-US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프로젝트 결과</a:t>
            </a:r>
            <a:endParaRPr dirty="0"/>
          </a:p>
        </p:txBody>
      </p:sp>
      <p:sp>
        <p:nvSpPr>
          <p:cNvPr id="42" name="Google Shape;42;p2"/>
          <p:cNvSpPr/>
          <p:nvPr/>
        </p:nvSpPr>
        <p:spPr>
          <a:xfrm>
            <a:off x="0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9" name="Google Shape;41;p2">
            <a:extLst>
              <a:ext uri="{FF2B5EF4-FFF2-40B4-BE49-F238E27FC236}">
                <a16:creationId xmlns:a16="http://schemas.microsoft.com/office/drawing/2014/main" id="{FD13951F-2C9A-4831-975B-09EDB9186B07}"/>
              </a:ext>
            </a:extLst>
          </p:cNvPr>
          <p:cNvSpPr txBox="1"/>
          <p:nvPr/>
        </p:nvSpPr>
        <p:spPr>
          <a:xfrm>
            <a:off x="6296548" y="5491177"/>
            <a:ext cx="54520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프로젝트 결론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4d02309a1_1_101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54d02309a1_1_101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54d02309a1_1_101"/>
          <p:cNvSpPr txBox="1"/>
          <p:nvPr/>
        </p:nvSpPr>
        <p:spPr>
          <a:xfrm>
            <a:off x="1164408" y="313350"/>
            <a:ext cx="460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>
                <a:solidFill>
                  <a:srgbClr val="3F3F3F"/>
                </a:solidFill>
              </a:rPr>
              <a:t>결과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g254d02309a1_1_101"/>
          <p:cNvCxnSpPr/>
          <p:nvPr/>
        </p:nvCxnSpPr>
        <p:spPr>
          <a:xfrm>
            <a:off x="5642243" y="790307"/>
            <a:ext cx="6008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" name="Google Shape;422;g254d02309a1_1_101"/>
          <p:cNvCxnSpPr/>
          <p:nvPr/>
        </p:nvCxnSpPr>
        <p:spPr>
          <a:xfrm>
            <a:off x="5642243" y="790307"/>
            <a:ext cx="6008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40774E35-4CEC-474C-AEA5-D5C6DFEEB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56" y="187642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Google Shape;411;g254d02309a1_4_6">
            <a:extLst>
              <a:ext uri="{FF2B5EF4-FFF2-40B4-BE49-F238E27FC236}">
                <a16:creationId xmlns:a16="http://schemas.microsoft.com/office/drawing/2014/main" id="{DEABAAC1-491F-4FE4-999A-56DD1FDE1DF7}"/>
              </a:ext>
            </a:extLst>
          </p:cNvPr>
          <p:cNvSpPr txBox="1"/>
          <p:nvPr/>
        </p:nvSpPr>
        <p:spPr>
          <a:xfrm>
            <a:off x="1259543" y="1045396"/>
            <a:ext cx="103908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동영상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시연영상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13" name="Google Shape;412;g254d02309a1_4_6">
            <a:extLst>
              <a:ext uri="{FF2B5EF4-FFF2-40B4-BE49-F238E27FC236}">
                <a16:creationId xmlns:a16="http://schemas.microsoft.com/office/drawing/2014/main" id="{6F601F78-AE96-4A0E-8333-0657B22635AC}"/>
              </a:ext>
            </a:extLst>
          </p:cNvPr>
          <p:cNvSpPr txBox="1"/>
          <p:nvPr/>
        </p:nvSpPr>
        <p:spPr>
          <a:xfrm>
            <a:off x="659396" y="105273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pic>
        <p:nvPicPr>
          <p:cNvPr id="2" name="세탁기 최종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2999" y="1575936"/>
            <a:ext cx="8409229" cy="4730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4d02309a1_1_113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254d02309a1_1_11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254d02309a1_1_113"/>
          <p:cNvSpPr txBox="1"/>
          <p:nvPr/>
        </p:nvSpPr>
        <p:spPr>
          <a:xfrm>
            <a:off x="1164401" y="313350"/>
            <a:ext cx="242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3F3F3F"/>
                </a:solidFill>
              </a:rPr>
              <a:t>결론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g254d02309a1_1_113"/>
          <p:cNvCxnSpPr/>
          <p:nvPr/>
        </p:nvCxnSpPr>
        <p:spPr>
          <a:xfrm>
            <a:off x="5642243" y="790307"/>
            <a:ext cx="6008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5" name="Google Shape;435;g254d02309a1_1_113"/>
          <p:cNvCxnSpPr/>
          <p:nvPr/>
        </p:nvCxnSpPr>
        <p:spPr>
          <a:xfrm>
            <a:off x="5642243" y="790307"/>
            <a:ext cx="6008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TextBox 3">
            <a:extLst>
              <a:ext uri="{FF2B5EF4-FFF2-40B4-BE49-F238E27FC236}">
                <a16:creationId xmlns:a16="http://schemas.microsoft.com/office/drawing/2014/main" id="{3B35D0F1-6CDA-4E99-A2F8-6699E538D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56" y="187642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96C23-0CB3-4D06-9F1C-D7EC7B0866CE}"/>
              </a:ext>
            </a:extLst>
          </p:cNvPr>
          <p:cNvSpPr txBox="1"/>
          <p:nvPr/>
        </p:nvSpPr>
        <p:spPr>
          <a:xfrm>
            <a:off x="1097280" y="1536192"/>
            <a:ext cx="79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2" name="Google Shape;411;g254d02309a1_4_6">
            <a:extLst>
              <a:ext uri="{FF2B5EF4-FFF2-40B4-BE49-F238E27FC236}">
                <a16:creationId xmlns:a16="http://schemas.microsoft.com/office/drawing/2014/main" id="{8EA732B1-CC77-438B-90FB-A553D878423A}"/>
              </a:ext>
            </a:extLst>
          </p:cNvPr>
          <p:cNvSpPr txBox="1"/>
          <p:nvPr/>
        </p:nvSpPr>
        <p:spPr>
          <a:xfrm>
            <a:off x="1259543" y="1045396"/>
            <a:ext cx="103908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결론</a:t>
            </a:r>
            <a:endParaRPr dirty="0"/>
          </a:p>
        </p:txBody>
      </p:sp>
      <p:sp>
        <p:nvSpPr>
          <p:cNvPr id="13" name="Google Shape;412;g254d02309a1_4_6">
            <a:extLst>
              <a:ext uri="{FF2B5EF4-FFF2-40B4-BE49-F238E27FC236}">
                <a16:creationId xmlns:a16="http://schemas.microsoft.com/office/drawing/2014/main" id="{F58659AE-9DEA-4DEE-ACC2-F0346B85F004}"/>
              </a:ext>
            </a:extLst>
          </p:cNvPr>
          <p:cNvSpPr txBox="1"/>
          <p:nvPr/>
        </p:nvSpPr>
        <p:spPr>
          <a:xfrm>
            <a:off x="659396" y="105273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14" name="Google Shape;411;g254d02309a1_4_6">
            <a:extLst>
              <a:ext uri="{FF2B5EF4-FFF2-40B4-BE49-F238E27FC236}">
                <a16:creationId xmlns:a16="http://schemas.microsoft.com/office/drawing/2014/main" id="{A9C195A8-127B-4786-B9BC-AB19D66CA7D1}"/>
              </a:ext>
            </a:extLst>
          </p:cNvPr>
          <p:cNvSpPr txBox="1"/>
          <p:nvPr/>
        </p:nvSpPr>
        <p:spPr>
          <a:xfrm>
            <a:off x="1259543" y="3959376"/>
            <a:ext cx="103908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추가 계획</a:t>
            </a:r>
            <a:endParaRPr dirty="0"/>
          </a:p>
        </p:txBody>
      </p:sp>
      <p:sp>
        <p:nvSpPr>
          <p:cNvPr id="15" name="Google Shape;412;g254d02309a1_4_6">
            <a:extLst>
              <a:ext uri="{FF2B5EF4-FFF2-40B4-BE49-F238E27FC236}">
                <a16:creationId xmlns:a16="http://schemas.microsoft.com/office/drawing/2014/main" id="{266A0FD3-6D45-486C-A1A2-A39609621CF5}"/>
              </a:ext>
            </a:extLst>
          </p:cNvPr>
          <p:cNvSpPr txBox="1"/>
          <p:nvPr/>
        </p:nvSpPr>
        <p:spPr>
          <a:xfrm>
            <a:off x="659396" y="396671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60204C-7317-4349-9FD9-EC6D1C7CBFF9}"/>
              </a:ext>
            </a:extLst>
          </p:cNvPr>
          <p:cNvSpPr txBox="1"/>
          <p:nvPr/>
        </p:nvSpPr>
        <p:spPr>
          <a:xfrm>
            <a:off x="862604" y="4535197"/>
            <a:ext cx="106619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/>
              <a:t>부저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종료음이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특정음에서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멈추는 문제를 해결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세탁</a:t>
            </a:r>
            <a:r>
              <a:rPr lang="en-US" altLang="ko-KR" sz="1600" dirty="0"/>
              <a:t>, </a:t>
            </a:r>
            <a:r>
              <a:rPr lang="ko-KR" altLang="en-US" sz="1600" dirty="0"/>
              <a:t>헹굼</a:t>
            </a:r>
            <a:r>
              <a:rPr lang="en-US" altLang="ko-KR" sz="1600" dirty="0"/>
              <a:t>, </a:t>
            </a:r>
            <a:r>
              <a:rPr lang="ko-KR" altLang="en-US" sz="1600" dirty="0"/>
              <a:t>탈수 모드의 강약 조절 버튼 추가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탈수 시간을 설정한 후 타이머처럼 시간이 주는 </a:t>
            </a:r>
            <a:r>
              <a:rPr lang="en-US" altLang="ko-KR" sz="1600" dirty="0"/>
              <a:t>display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AB394-C57F-B888-F8B8-1A2A5BAD96DB}"/>
              </a:ext>
            </a:extLst>
          </p:cNvPr>
          <p:cNvSpPr txBox="1"/>
          <p:nvPr/>
        </p:nvSpPr>
        <p:spPr>
          <a:xfrm>
            <a:off x="1259543" y="1553187"/>
            <a:ext cx="9972338" cy="226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핵심 </a:t>
            </a:r>
            <a:r>
              <a:rPr lang="ko-KR" altLang="en-US" sz="1600" dirty="0"/>
              <a:t>기능인 초음파 </a:t>
            </a:r>
            <a:r>
              <a:rPr lang="ko-KR" altLang="en-US" sz="1600" dirty="0" err="1"/>
              <a:t>센싱</a:t>
            </a:r>
            <a:r>
              <a:rPr lang="en-US" altLang="ko-KR" sz="1600" dirty="0"/>
              <a:t>, 1</a:t>
            </a:r>
            <a:r>
              <a:rPr lang="ko-KR" altLang="en-US" sz="1600" dirty="0"/>
              <a:t>스위치로 </a:t>
            </a:r>
            <a:r>
              <a:rPr lang="en-US" altLang="ko-KR" sz="1600" dirty="0"/>
              <a:t>3</a:t>
            </a:r>
            <a:r>
              <a:rPr lang="ko-KR" altLang="en-US" sz="1600" dirty="0"/>
              <a:t>모드 구현 및 </a:t>
            </a:r>
            <a:r>
              <a:rPr lang="en-US" altLang="ko-KR" sz="1600" dirty="0"/>
              <a:t>dc </a:t>
            </a:r>
            <a:r>
              <a:rPr lang="ko-KR" altLang="en-US" sz="1600" dirty="0"/>
              <a:t>모터의 작동</a:t>
            </a:r>
            <a:r>
              <a:rPr lang="en-US" altLang="ko-KR" sz="1600" dirty="0"/>
              <a:t>, </a:t>
            </a:r>
            <a:r>
              <a:rPr lang="ko-KR" altLang="en-US" sz="1600" dirty="0"/>
              <a:t>일시 정지 기능 모두 알맞게 구현됨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세부 </a:t>
            </a:r>
            <a:r>
              <a:rPr lang="ko-KR" altLang="en-US" sz="1600" dirty="0"/>
              <a:t>기능인 </a:t>
            </a:r>
            <a:r>
              <a:rPr lang="ko-KR" altLang="en-US" sz="1600" dirty="0" err="1"/>
              <a:t>부저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종료음</a:t>
            </a:r>
            <a:r>
              <a:rPr lang="ko-KR" altLang="en-US" sz="1600" dirty="0"/>
              <a:t> 구현이 완벽하게 구현되지 않은 한계점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세탁기를 </a:t>
            </a:r>
            <a:r>
              <a:rPr lang="ko-KR" altLang="en-US" sz="1600" dirty="0"/>
              <a:t>이루는 각 모듈과 회로</a:t>
            </a:r>
            <a:r>
              <a:rPr lang="en-US" altLang="ko-KR" sz="1600" dirty="0"/>
              <a:t>, </a:t>
            </a:r>
            <a:r>
              <a:rPr lang="ko-KR" altLang="en-US" sz="1600" dirty="0"/>
              <a:t>코드에 대한 이해도를 높일 수 있었으며 또한 타이머</a:t>
            </a:r>
            <a:r>
              <a:rPr lang="en-US" altLang="ko-KR" sz="1600" dirty="0"/>
              <a:t>/</a:t>
            </a:r>
            <a:r>
              <a:rPr lang="ko-KR" altLang="en-US" sz="1600" dirty="0"/>
              <a:t>카운터의 활용 방식에 대해 배울 수 있었음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538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추진 배경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3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3"/>
          <p:cNvSpPr txBox="1"/>
          <p:nvPr/>
        </p:nvSpPr>
        <p:spPr>
          <a:xfrm>
            <a:off x="1164392" y="313361"/>
            <a:ext cx="404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1272024" y="1916832"/>
            <a:ext cx="7377454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en-US" altLang="ko-KR" sz="1800" dirty="0">
                <a:solidFill>
                  <a:srgbClr val="3A3838"/>
                </a:solidFill>
                <a:latin typeface="+mn-lt"/>
                <a:ea typeface="Calibri"/>
                <a:cs typeface="Calibri"/>
                <a:sym typeface="Calibri"/>
              </a:rPr>
              <a:t>ATmega128A</a:t>
            </a:r>
            <a:r>
              <a:rPr lang="ko-KR" altLang="en-US" sz="1800" dirty="0">
                <a:solidFill>
                  <a:srgbClr val="3A3838"/>
                </a:solidFill>
                <a:latin typeface="+mn-lt"/>
                <a:ea typeface="Calibri"/>
                <a:cs typeface="Calibri"/>
                <a:sym typeface="Calibri"/>
              </a:rPr>
              <a:t>로 세탁기 구현</a:t>
            </a:r>
            <a:endParaRPr lang="en-US" altLang="ko-KR" sz="1800" dirty="0">
              <a:solidFill>
                <a:srgbClr val="3A3838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en-US" sz="1800" dirty="0">
                <a:latin typeface="+mn-lt"/>
              </a:rPr>
              <a:t>AVR</a:t>
            </a:r>
            <a:r>
              <a:rPr lang="ko-KR" altLang="en-US" sz="1800" dirty="0">
                <a:latin typeface="+mn-lt"/>
              </a:rPr>
              <a:t> 보드인 </a:t>
            </a:r>
            <a:r>
              <a:rPr lang="en-US" altLang="ko-KR" sz="1800" dirty="0">
                <a:latin typeface="+mn-lt"/>
              </a:rPr>
              <a:t>ATmega128a</a:t>
            </a:r>
            <a:r>
              <a:rPr lang="ko-KR" altLang="en-US" sz="1800" dirty="0">
                <a:latin typeface="+mn-lt"/>
              </a:rPr>
              <a:t>의 학습과정을 총정리 하는 팀프로젝트</a:t>
            </a:r>
            <a:endParaRPr sz="1800" dirty="0">
              <a:latin typeface="+mn-lt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4d02309a1_3_0"/>
          <p:cNvSpPr/>
          <p:nvPr/>
        </p:nvSpPr>
        <p:spPr>
          <a:xfrm>
            <a:off x="219014" y="209583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254d02309a1_3_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g254d02309a1_3_0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g254d02309a1_3_0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65" name="Google Shape;65;g254d02309a1_3_0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구현 목표 및 내용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254d02309a1_3_0"/>
          <p:cNvSpPr txBox="1"/>
          <p:nvPr/>
        </p:nvSpPr>
        <p:spPr>
          <a:xfrm>
            <a:off x="1164392" y="313361"/>
            <a:ext cx="526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 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254d02309a1_3_0"/>
          <p:cNvSpPr/>
          <p:nvPr/>
        </p:nvSpPr>
        <p:spPr>
          <a:xfrm>
            <a:off x="1272024" y="1916832"/>
            <a:ext cx="9864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g254d02309a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2;p3"/>
          <p:cNvSpPr/>
          <p:nvPr/>
        </p:nvSpPr>
        <p:spPr>
          <a:xfrm>
            <a:off x="1272024" y="1916832"/>
            <a:ext cx="5669952" cy="406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여닫이 문 닫혔을 시에만 모드 </a:t>
            </a:r>
            <a:r>
              <a:rPr lang="ko-KR" altLang="en-US" sz="1800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endParaRPr lang="en-US" altLang="ko-KR" sz="1800" dirty="0" smtClean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전원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버튼 </a:t>
            </a:r>
            <a:r>
              <a:rPr lang="ko-KR" altLang="en-US" sz="1800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1800" dirty="0" smtClean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세탁기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 구현 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세탁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헹굼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탈수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일시정지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시작 버튼 구현</a:t>
            </a:r>
            <a:endParaRPr lang="en-US" altLang="ko-KR" sz="1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모드 종료 시 종료 음 구현</a:t>
            </a:r>
            <a:endParaRPr lang="en-US" altLang="ko-KR" sz="1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endParaRPr lang="en-US" altLang="ko-KR" sz="1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5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5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개발 구성도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1164392" y="313361"/>
            <a:ext cx="52629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72" y="1624848"/>
            <a:ext cx="8841911" cy="4960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/>
          <p:nvPr/>
        </p:nvSpPr>
        <p:spPr>
          <a:xfrm>
            <a:off x="217188" y="205982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01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6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6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개발 구성도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1164392" y="313361"/>
            <a:ext cx="40318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3BEE5B-10D3-B539-3E76-DA253E5D4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74" t="8589" r="37696" b="6999"/>
          <a:stretch/>
        </p:blipFill>
        <p:spPr>
          <a:xfrm rot="5400000">
            <a:off x="4586886" y="4331449"/>
            <a:ext cx="1457827" cy="26667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7F41D0-4BCE-8707-658B-D066E1995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5" t="59157" r="66096" b="6314"/>
          <a:stretch/>
        </p:blipFill>
        <p:spPr>
          <a:xfrm>
            <a:off x="3974086" y="4043394"/>
            <a:ext cx="1631317" cy="8925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7FBB63-7729-BE6E-7988-B80E16D797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77" t="56604" r="7948" b="2807"/>
          <a:stretch/>
        </p:blipFill>
        <p:spPr>
          <a:xfrm>
            <a:off x="6649189" y="4058996"/>
            <a:ext cx="1323190" cy="892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B5CCD0-36AB-05CA-048C-E5C90C1C4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01" t="10037" r="7780" b="44486"/>
          <a:stretch/>
        </p:blipFill>
        <p:spPr>
          <a:xfrm>
            <a:off x="3982411" y="1955886"/>
            <a:ext cx="1994984" cy="1032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7A7758-E0CD-FF54-BF14-3134E85D2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7" t="31730" r="65620" b="41958"/>
          <a:stretch/>
        </p:blipFill>
        <p:spPr>
          <a:xfrm>
            <a:off x="5977395" y="1955884"/>
            <a:ext cx="1994984" cy="10327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E192B4-3378-8773-F51D-0ED6A7312C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7" t="7888" r="65620" b="68817"/>
          <a:stretch/>
        </p:blipFill>
        <p:spPr>
          <a:xfrm>
            <a:off x="6649189" y="4935922"/>
            <a:ext cx="1331514" cy="14578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596A37-F033-4E51-A993-E82DDC4F4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824" y="3493696"/>
            <a:ext cx="1218945" cy="14578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8EF67F-1461-EAA4-9A74-7E420D91388A}"/>
              </a:ext>
            </a:extLst>
          </p:cNvPr>
          <p:cNvSpPr/>
          <p:nvPr/>
        </p:nvSpPr>
        <p:spPr>
          <a:xfrm>
            <a:off x="3986571" y="1955884"/>
            <a:ext cx="3998293" cy="4437866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0BBC58-BAB0-F61F-EA87-AB0DB7DE270A}"/>
              </a:ext>
            </a:extLst>
          </p:cNvPr>
          <p:cNvSpPr/>
          <p:nvPr/>
        </p:nvSpPr>
        <p:spPr>
          <a:xfrm>
            <a:off x="5179694" y="1729711"/>
            <a:ext cx="2801009" cy="216478"/>
          </a:xfrm>
          <a:prstGeom prst="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E46A25D-F075-6FE6-488F-17F40997CF5B}"/>
              </a:ext>
            </a:extLst>
          </p:cNvPr>
          <p:cNvCxnSpPr/>
          <p:nvPr/>
        </p:nvCxnSpPr>
        <p:spPr>
          <a:xfrm flipV="1">
            <a:off x="3999056" y="4949182"/>
            <a:ext cx="3998293" cy="9868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0A5FB0-D1AF-24BA-E27F-1C07D352A965}"/>
              </a:ext>
            </a:extLst>
          </p:cNvPr>
          <p:cNvCxnSpPr/>
          <p:nvPr/>
        </p:nvCxnSpPr>
        <p:spPr>
          <a:xfrm flipV="1">
            <a:off x="4011603" y="2982324"/>
            <a:ext cx="3998293" cy="9868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46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01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6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6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기대 효과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1164392" y="313361"/>
            <a:ext cx="40318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53B1E-B7EA-16C1-5B6C-12B6FD07EA7D}"/>
              </a:ext>
            </a:extLst>
          </p:cNvPr>
          <p:cNvSpPr txBox="1"/>
          <p:nvPr/>
        </p:nvSpPr>
        <p:spPr>
          <a:xfrm>
            <a:off x="1007706" y="1922106"/>
            <a:ext cx="9060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- ATmega128a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보드 및 전자 부품 및 회로도 학습을 총정리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프로토타입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제작을 통해 전자제품 구성에 대한 이해도를 </a:t>
            </a:r>
            <a:r>
              <a:rPr lang="ko-KR" altLang="en-US" sz="1600" dirty="0" smtClean="0"/>
              <a:t>높임</a:t>
            </a:r>
            <a:endParaRPr lang="en-US" altLang="ko-K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219025" y="23518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01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7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7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개발 환경 및 장비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1164392" y="313361"/>
            <a:ext cx="52629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5" name="Google Shape;115;p7"/>
          <p:cNvGraphicFramePr/>
          <p:nvPr>
            <p:extLst>
              <p:ext uri="{D42A27DB-BD31-4B8C-83A1-F6EECF244321}">
                <p14:modId xmlns:p14="http://schemas.microsoft.com/office/powerpoint/2010/main" val="3852463905"/>
              </p:ext>
            </p:extLst>
          </p:nvPr>
        </p:nvGraphicFramePr>
        <p:xfrm>
          <a:off x="3389757" y="1855921"/>
          <a:ext cx="4773822" cy="3883075"/>
        </p:xfrm>
        <a:graphic>
          <a:graphicData uri="http://schemas.openxmlformats.org/drawingml/2006/table">
            <a:tbl>
              <a:tblPr>
                <a:noFill/>
                <a:tableStyleId>{7F7ED714-346E-44DA-B093-4767A2F7BBAE}</a:tableStyleId>
              </a:tblPr>
              <a:tblGrid>
                <a:gridCol w="1530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3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0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Washing</a:t>
                      </a:r>
                      <a:r>
                        <a:rPr lang="en-US" b="1" baseline="0" dirty="0"/>
                        <a:t> machine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Board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ATmega128a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b="1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Use</a:t>
                      </a:r>
                      <a:r>
                        <a:rPr lang="ko-KR" b="1" dirty="0"/>
                        <a:t> </a:t>
                      </a:r>
                      <a:r>
                        <a:rPr lang="ko-KR" b="1" dirty="0" err="1"/>
                        <a:t>to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초음파 센서</a:t>
                      </a:r>
                      <a:r>
                        <a:rPr lang="en-US" altLang="ko-KR" b="1" dirty="0"/>
                        <a:t>,</a:t>
                      </a:r>
                      <a:r>
                        <a:rPr lang="en-US" altLang="ko-KR" b="1" baseline="0" dirty="0"/>
                        <a:t> </a:t>
                      </a:r>
                      <a:r>
                        <a:rPr lang="ko-KR" altLang="en-US" b="1" baseline="0" dirty="0" err="1"/>
                        <a:t>부저</a:t>
                      </a:r>
                      <a:r>
                        <a:rPr lang="en-US" altLang="ko-KR" b="1" baseline="0" dirty="0"/>
                        <a:t>, </a:t>
                      </a:r>
                      <a:r>
                        <a:rPr lang="en-US" altLang="ko-KR" b="1" baseline="0" dirty="0" err="1"/>
                        <a:t>lcd</a:t>
                      </a:r>
                      <a:r>
                        <a:rPr lang="en-US" altLang="ko-KR" b="1" baseline="0" dirty="0"/>
                        <a:t>, dc</a:t>
                      </a:r>
                      <a:r>
                        <a:rPr lang="ko-KR" altLang="en-US" b="1" baseline="0" dirty="0"/>
                        <a:t>모터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Language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/>
                        <a:t> </a:t>
                      </a:r>
                      <a:endParaRPr b="1"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Library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8" name="Google Shape;11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995" y="4074978"/>
            <a:ext cx="713207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5553204" y="5099690"/>
            <a:ext cx="198078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사용 프로그램 </a:t>
            </a:r>
            <a:r>
              <a:rPr lang="en-US" altLang="ko-KR" b="1" dirty="0"/>
              <a:t>- </a:t>
            </a:r>
            <a:r>
              <a:rPr lang="en-US" altLang="ko-KR" b="1" dirty="0" err="1"/>
              <a:t>CodeVisonAVR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3903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8"/>
          <p:cNvCxnSpPr/>
          <p:nvPr/>
        </p:nvCxnSpPr>
        <p:spPr>
          <a:xfrm>
            <a:off x="5375920" y="790307"/>
            <a:ext cx="651207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8"/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/>
          </a:p>
        </p:txBody>
      </p:sp>
      <p:sp>
        <p:nvSpPr>
          <p:cNvPr id="135" name="Google Shape;135;p8"/>
          <p:cNvSpPr txBox="1"/>
          <p:nvPr/>
        </p:nvSpPr>
        <p:spPr>
          <a:xfrm>
            <a:off x="645934" y="109978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136" name="Google Shape;136;p8"/>
          <p:cNvSpPr txBox="1"/>
          <p:nvPr/>
        </p:nvSpPr>
        <p:spPr>
          <a:xfrm>
            <a:off x="1144591" y="1121702"/>
            <a:ext cx="10207993" cy="4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팀 구성 및 역할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7" name="Google Shape;137;p8"/>
          <p:cNvGraphicFramePr/>
          <p:nvPr>
            <p:extLst>
              <p:ext uri="{D42A27DB-BD31-4B8C-83A1-F6EECF244321}">
                <p14:modId xmlns:p14="http://schemas.microsoft.com/office/powerpoint/2010/main" val="1165357387"/>
              </p:ext>
            </p:extLst>
          </p:nvPr>
        </p:nvGraphicFramePr>
        <p:xfrm>
          <a:off x="1263128" y="1669028"/>
          <a:ext cx="9649075" cy="4682580"/>
        </p:xfrm>
        <a:graphic>
          <a:graphicData uri="http://schemas.openxmlformats.org/drawingml/2006/table">
            <a:tbl>
              <a:tblPr firstRow="1" bandRow="1">
                <a:noFill/>
                <a:tableStyleId>{1359101B-49DF-46F6-9A3F-AC4D68CC0563}</a:tableStyleId>
              </a:tblPr>
              <a:tblGrid>
                <a:gridCol w="2022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3A3838"/>
                          </a:solidFill>
                        </a:rPr>
                        <a:t>훈련생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3A3838"/>
                          </a:solidFill>
                        </a:rPr>
                        <a:t>역할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3A3838"/>
                          </a:solidFill>
                        </a:rPr>
                        <a:t>담당 업무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1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</a:rPr>
                        <a:t>이재경</a:t>
                      </a:r>
                      <a:endParaRPr sz="1800" b="0" i="1" u="none" strike="noStrike" cap="none" dirty="0">
                        <a:solidFill>
                          <a:srgbClr val="3A3838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altLang="en-US" sz="160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</a:t>
                      </a:r>
                      <a:r>
                        <a:rPr lang="ko-KR" sz="160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장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en-US" altLang="ko-KR" sz="1600" b="0" i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H/W </a:t>
                      </a:r>
                      <a:r>
                        <a:rPr lang="en-US" altLang="ko-KR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ko-KR" altLang="en-US" sz="1600" b="0" i="1" u="none" strike="noStrike" cap="none" baseline="0" dirty="0" err="1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프로토타입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제작</a:t>
                      </a:r>
                      <a:endParaRPr sz="1600" i="1" u="none" strike="noStrike" cap="none" dirty="0">
                        <a:solidFill>
                          <a:srgbClr val="3A3838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▶ </a:t>
                      </a: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회로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구성도 및 코드 개발</a:t>
                      </a:r>
                      <a:endParaRPr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2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altLang="en-US" sz="1600" b="0" i="1" u="none" strike="noStrike" cap="none" dirty="0" err="1">
                          <a:solidFill>
                            <a:srgbClr val="3A3838"/>
                          </a:solidFill>
                        </a:rPr>
                        <a:t>장민영</a:t>
                      </a:r>
                      <a:endParaRPr sz="1800" b="0" i="1" u="none" strike="noStrike" cap="none" dirty="0">
                        <a:solidFill>
                          <a:srgbClr val="3A3838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i="1" u="none" strike="noStrike" cap="none" dirty="0">
                          <a:solidFill>
                            <a:srgbClr val="3A3838"/>
                          </a:solidFill>
                        </a:rPr>
                        <a:t>팀원</a:t>
                      </a:r>
                      <a:endParaRPr sz="1600" i="1" u="none" strike="noStrike" cap="none" dirty="0">
                        <a:solidFill>
                          <a:srgbClr val="3A3838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en-US" altLang="ko-KR" sz="1600" b="0" i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H/W 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</a:t>
                      </a:r>
                      <a:r>
                        <a:rPr lang="ko-KR" altLang="en-US" sz="1600" b="0" i="1" u="none" strike="noStrike" cap="none" baseline="0" dirty="0" err="1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프로토타입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제작</a:t>
                      </a:r>
                      <a:endParaRPr sz="1600" i="1" u="none" strike="noStrike" cap="none" dirty="0">
                        <a:solidFill>
                          <a:srgbClr val="3A3838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파트 별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코드 개발</a:t>
                      </a:r>
                      <a:endParaRPr lang="ko-KR" alt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2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altLang="en-US" sz="1600" b="0" i="1" u="none" strike="noStrike" cap="none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최원빈</a:t>
                      </a:r>
                      <a:endParaRPr sz="18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0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en-US" altLang="ko-KR" sz="1600" b="0" i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H/W 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</a:t>
                      </a:r>
                      <a:r>
                        <a:rPr lang="ko-KR" altLang="en-US" sz="1600" b="0" i="1" u="none" strike="noStrike" cap="none" baseline="0" dirty="0" err="1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프로토타입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제작</a:t>
                      </a:r>
                      <a:endParaRPr lang="en-US" altLang="ko-KR" sz="1600" b="1" u="none" strike="noStrike" cap="none" dirty="0">
                        <a:solidFill>
                          <a:srgbClr val="3A3838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en-US" altLang="ko-KR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전반적인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</a:t>
                      </a:r>
                      <a:r>
                        <a:rPr lang="ko-KR" altLang="en-US" sz="160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</a:rPr>
                        <a:t>코드 구성 및  개발</a:t>
                      </a:r>
                      <a:endParaRPr lang="en-US" altLang="ko-KR" sz="1600" i="1" u="none" strike="noStrike" cap="none" baseline="0" dirty="0">
                        <a:solidFill>
                          <a:srgbClr val="3A3838"/>
                        </a:solidFill>
                        <a:latin typeface="+mn-lt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이유진</a:t>
                      </a:r>
                      <a:endParaRPr sz="18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50" marB="4575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altLang="en-US" sz="1600" b="0" i="1" u="none" strike="noStrike" cap="none" dirty="0" smtClean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lang="ko-KR" altLang="en-US" sz="1600" dirty="0"/>
                    </a:p>
                  </a:txBody>
                  <a:tcPr marL="91450" marR="91450" marT="45750" marB="45750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en-US" altLang="ko-KR" sz="1600" b="0" i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H/W 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</a:t>
                      </a:r>
                      <a:r>
                        <a:rPr lang="ko-KR" altLang="en-US" sz="1600" b="0" i="1" u="none" strike="noStrike" cap="none" baseline="0" dirty="0" err="1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프로토타입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</a:t>
                      </a:r>
                      <a:r>
                        <a:rPr lang="ko-KR" altLang="en-US" sz="1600" b="0" i="1" u="none" strike="noStrike" cap="none" baseline="0" dirty="0" smtClean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제작</a:t>
                      </a:r>
                      <a:endParaRPr lang="en-US" altLang="ko-KR" sz="1600" b="1" u="none" strike="noStrike" cap="none" baseline="0" dirty="0">
                        <a:solidFill>
                          <a:srgbClr val="3A3838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파트 별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코드 개발</a:t>
                      </a:r>
                      <a:endParaRPr lang="ko-KR" alt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1450" marR="91450" marT="45750" marB="457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448649"/>
                  </a:ext>
                </a:extLst>
              </a:tr>
              <a:tr h="94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</a:t>
                      </a: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수빈</a:t>
                      </a:r>
                      <a:endParaRPr sz="18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0" i="1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en-US" altLang="ko-KR" sz="1600" b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파트 별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코드 개발</a:t>
                      </a:r>
                      <a:endParaRPr lang="en-US" altLang="ko-KR" sz="1600" b="1" u="none" strike="noStrike" cap="none" baseline="0" dirty="0">
                        <a:solidFill>
                          <a:srgbClr val="3A3838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600" b="0" i="1" u="none" strike="noStrike" cap="none" dirty="0" err="1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프로토타입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구성도 및  </a:t>
                      </a:r>
                      <a:r>
                        <a:rPr lang="en-US" altLang="ko-KR" sz="1600" b="0" i="1" u="none" strike="noStrike" cap="none" dirty="0" err="1">
                          <a:solidFill>
                            <a:srgbClr val="3A3838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ppt</a:t>
                      </a:r>
                      <a:r>
                        <a:rPr lang="en-US" altLang="ko-KR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600" b="0" i="1" u="none" strike="noStrike" cap="none" baseline="0" dirty="0">
                          <a:solidFill>
                            <a:srgbClr val="3A3838"/>
                          </a:solidFill>
                          <a:latin typeface="+mn-lt"/>
                          <a:ea typeface="Arial"/>
                          <a:cs typeface="Calibri"/>
                          <a:sym typeface="Calibri"/>
                        </a:rPr>
                        <a:t>제작 </a:t>
                      </a:r>
                      <a:endParaRPr sz="1600" b="0" i="1" u="none" strike="noStrike" cap="none" dirty="0">
                        <a:solidFill>
                          <a:srgbClr val="3A3838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8" name="Google Shape;1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0"/>
            <a:ext cx="1160475" cy="71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1186</Words>
  <Application>Microsoft Office PowerPoint</Application>
  <PresentationFormat>와이드스크린</PresentationFormat>
  <Paragraphs>282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Noto Sans Symbols</vt:lpstr>
      <vt:lpstr>맑은 고딕</vt:lpstr>
      <vt:lpstr>맑은 고딕</vt:lpstr>
      <vt:lpstr>휴먼둥근헤드라인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0</cp:lastModifiedBy>
  <cp:revision>86</cp:revision>
  <dcterms:created xsi:type="dcterms:W3CDTF">2014-04-29T00:37:20Z</dcterms:created>
  <dcterms:modified xsi:type="dcterms:W3CDTF">2024-01-22T06:09:52Z</dcterms:modified>
</cp:coreProperties>
</file>